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142"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2533394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16510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220917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2338006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248059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E69024C8-F507-4667-BF97-70B718BD79F4}"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9896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E69024C8-F507-4667-BF97-70B718BD79F4}" type="datetimeFigureOut">
              <a:rPr lang="ar-EG" smtClean="0"/>
              <a:t>02/08/1441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302112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E69024C8-F507-4667-BF97-70B718BD79F4}" type="datetimeFigureOut">
              <a:rPr lang="ar-EG" smtClean="0"/>
              <a:t>02/08/1441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319149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9024C8-F507-4667-BF97-70B718BD79F4}" type="datetimeFigureOut">
              <a:rPr lang="ar-EG" smtClean="0"/>
              <a:t>02/08/1441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77952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9024C8-F507-4667-BF97-70B718BD79F4}"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387113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9024C8-F507-4667-BF97-70B718BD79F4}"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1C09A1BD-942A-40F7-80DD-5554AC2828D9}" type="slidenum">
              <a:rPr lang="ar-EG" smtClean="0"/>
              <a:t>‹#›</a:t>
            </a:fld>
            <a:endParaRPr lang="ar-EG"/>
          </a:p>
        </p:txBody>
      </p:sp>
    </p:spTree>
    <p:extLst>
      <p:ext uri="{BB962C8B-B14F-4D97-AF65-F5344CB8AC3E}">
        <p14:creationId xmlns:p14="http://schemas.microsoft.com/office/powerpoint/2010/main" val="104473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9024C8-F507-4667-BF97-70B718BD79F4}" type="datetimeFigureOut">
              <a:rPr lang="ar-EG" smtClean="0"/>
              <a:t>02/08/1441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09A1BD-942A-40F7-80DD-5554AC2828D9}" type="slidenum">
              <a:rPr lang="ar-EG" smtClean="0"/>
              <a:t>‹#›</a:t>
            </a:fld>
            <a:endParaRPr lang="ar-EG"/>
          </a:p>
        </p:txBody>
      </p:sp>
    </p:spTree>
    <p:extLst>
      <p:ext uri="{BB962C8B-B14F-4D97-AF65-F5344CB8AC3E}">
        <p14:creationId xmlns:p14="http://schemas.microsoft.com/office/powerpoint/2010/main" val="4044086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00063"/>
            <a:ext cx="7772400" cy="990600"/>
          </a:xfrm>
        </p:spPr>
        <p:txBody>
          <a:bodyPr>
            <a:normAutofit fontScale="90000"/>
          </a:bodyPr>
          <a:lstStyle/>
          <a:p>
            <a:pPr eaLnBrk="1" hangingPunct="1"/>
            <a:r>
              <a:rPr lang="ar-JO" sz="6000" b="1" i="1" smtClean="0">
                <a:solidFill>
                  <a:srgbClr val="CC0000"/>
                </a:solidFill>
              </a:rPr>
              <a:t>بسم الله الرحمن الرحيم</a:t>
            </a:r>
            <a:br>
              <a:rPr lang="ar-JO" sz="6000" b="1" i="1" smtClean="0">
                <a:solidFill>
                  <a:srgbClr val="CC0000"/>
                </a:solidFill>
              </a:rPr>
            </a:br>
            <a:endParaRPr lang="en-US" sz="6000" b="1" i="1" smtClean="0">
              <a:solidFill>
                <a:srgbClr val="CC0000"/>
              </a:solidFill>
            </a:endParaRPr>
          </a:p>
        </p:txBody>
      </p:sp>
      <p:sp>
        <p:nvSpPr>
          <p:cNvPr id="3075" name="Rectangle 3"/>
          <p:cNvSpPr>
            <a:spLocks noGrp="1" noChangeArrowheads="1"/>
          </p:cNvSpPr>
          <p:nvPr>
            <p:ph type="subTitle" idx="1"/>
          </p:nvPr>
        </p:nvSpPr>
        <p:spPr>
          <a:xfrm>
            <a:off x="0" y="1905000"/>
            <a:ext cx="9144000" cy="4953000"/>
          </a:xfrm>
        </p:spPr>
        <p:txBody>
          <a:bodyPr/>
          <a:lstStyle/>
          <a:p>
            <a:pPr eaLnBrk="1" hangingPunct="1">
              <a:lnSpc>
                <a:spcPct val="80000"/>
              </a:lnSpc>
            </a:pPr>
            <a:endParaRPr lang="ar-SA" sz="2800" b="1" i="1" smtClean="0">
              <a:solidFill>
                <a:srgbClr val="CC0000"/>
              </a:solidFill>
              <a:cs typeface="Tahoma" pitchFamily="34" charset="0"/>
            </a:endParaRPr>
          </a:p>
          <a:p>
            <a:pPr eaLnBrk="1" hangingPunct="1">
              <a:lnSpc>
                <a:spcPct val="80000"/>
              </a:lnSpc>
            </a:pPr>
            <a:endParaRPr lang="ar-EG" sz="4400" smtClean="0">
              <a:solidFill>
                <a:srgbClr val="CC0000"/>
              </a:solidFill>
              <a:cs typeface="Tahoma" pitchFamily="34" charset="0"/>
            </a:endParaRPr>
          </a:p>
          <a:p>
            <a:pPr eaLnBrk="1" hangingPunct="1">
              <a:lnSpc>
                <a:spcPct val="80000"/>
              </a:lnSpc>
            </a:pPr>
            <a:r>
              <a:rPr lang="ar-SA" sz="4400" smtClean="0">
                <a:solidFill>
                  <a:srgbClr val="CC0000"/>
                </a:solidFill>
                <a:cs typeface="Tahoma" pitchFamily="34" charset="0"/>
              </a:rPr>
              <a:t>(</a:t>
            </a:r>
            <a:r>
              <a:rPr lang="ar-EG" sz="4400" smtClean="0">
                <a:solidFill>
                  <a:srgbClr val="CC0000"/>
                </a:solidFill>
                <a:cs typeface="PT Bold Heading" pitchFamily="2" charset="-78"/>
              </a:rPr>
              <a:t>مقاييس النزعة المركزية</a:t>
            </a:r>
            <a:r>
              <a:rPr lang="ar-SA" sz="4400" smtClean="0">
                <a:solidFill>
                  <a:srgbClr val="CC0000"/>
                </a:solidFill>
                <a:cs typeface="PT Bold Heading" pitchFamily="2" charset="-78"/>
              </a:rPr>
              <a:t> </a:t>
            </a:r>
            <a:r>
              <a:rPr lang="ar-SA" sz="4400" smtClean="0">
                <a:solidFill>
                  <a:srgbClr val="CC0000"/>
                </a:solidFill>
                <a:cs typeface="Tahoma" pitchFamily="34" charset="0"/>
              </a:rPr>
              <a:t>)</a:t>
            </a:r>
            <a:endParaRPr lang="ar-JO" sz="4400" smtClean="0">
              <a:solidFill>
                <a:srgbClr val="CC0000"/>
              </a:solidFill>
              <a:cs typeface="Tahoma" pitchFamily="34" charset="0"/>
            </a:endParaRPr>
          </a:p>
          <a:p>
            <a:pPr eaLnBrk="1" hangingPunct="1">
              <a:lnSpc>
                <a:spcPct val="80000"/>
              </a:lnSpc>
            </a:pPr>
            <a:r>
              <a:rPr lang="en-US" sz="4400" smtClean="0">
                <a:solidFill>
                  <a:schemeClr val="bg2"/>
                </a:solidFill>
              </a:rPr>
              <a:t>Measures of Central Tendency</a:t>
            </a:r>
            <a:r>
              <a:rPr lang="en-US" sz="4400" b="1" i="1" smtClean="0">
                <a:solidFill>
                  <a:srgbClr val="CC0000"/>
                </a:solidFill>
                <a:cs typeface="Tahoma" pitchFamily="34" charset="0"/>
              </a:rPr>
              <a:t>   </a:t>
            </a:r>
            <a:endParaRPr lang="ar-SA" sz="4400" b="1" i="1" smtClean="0">
              <a:solidFill>
                <a:srgbClr val="CC0000"/>
              </a:solidFill>
              <a:cs typeface="Tahoma" pitchFamily="34" charset="0"/>
            </a:endParaRPr>
          </a:p>
        </p:txBody>
      </p:sp>
      <p:sp>
        <p:nvSpPr>
          <p:cNvPr id="2053" name="Rectangle 5"/>
          <p:cNvSpPr>
            <a:spLocks noChangeArrowheads="1"/>
          </p:cNvSpPr>
          <p:nvPr/>
        </p:nvSpPr>
        <p:spPr bwMode="auto">
          <a:xfrm rot="10800000" flipV="1">
            <a:off x="1928813" y="5000625"/>
            <a:ext cx="4143375" cy="757238"/>
          </a:xfrm>
          <a:prstGeom prst="rect">
            <a:avLst/>
          </a:prstGeom>
          <a:noFill/>
          <a:ln w="9525">
            <a:noFill/>
            <a:miter lim="800000"/>
            <a:headEnd/>
            <a:tailEnd/>
          </a:ln>
          <a:effectLst/>
        </p:spPr>
        <p:txBody>
          <a:bodyPr>
            <a:spAutoFit/>
          </a:bodyPr>
          <a:lstStyle/>
          <a:p>
            <a:pPr algn="l">
              <a:lnSpc>
                <a:spcPct val="80000"/>
              </a:lnSpc>
              <a:spcBef>
                <a:spcPct val="20000"/>
              </a:spcBef>
              <a:buClr>
                <a:schemeClr val="tx2"/>
              </a:buClr>
              <a:buSzPct val="60000"/>
              <a:buFont typeface="Wingdings" pitchFamily="2" charset="2"/>
              <a:buNone/>
              <a:defRPr/>
            </a:pPr>
            <a:r>
              <a:rPr lang="ar-JO" dirty="0">
                <a:solidFill>
                  <a:srgbClr val="003366"/>
                </a:solidFill>
                <a:effectLst>
                  <a:outerShdw blurRad="38100" dist="38100" dir="2700000" algn="tl">
                    <a:srgbClr val="000000"/>
                  </a:outerShdw>
                </a:effectLst>
                <a:latin typeface="Verdana" pitchFamily="34" charset="0"/>
                <a:cs typeface="Tahoma" pitchFamily="34" charset="0"/>
              </a:rPr>
              <a:t>إعداد : </a:t>
            </a:r>
            <a:r>
              <a:rPr lang="ar-EG" dirty="0">
                <a:solidFill>
                  <a:srgbClr val="003366"/>
                </a:solidFill>
                <a:effectLst>
                  <a:outerShdw blurRad="38100" dist="38100" dir="2700000" algn="tl">
                    <a:srgbClr val="000000"/>
                  </a:outerShdw>
                </a:effectLst>
                <a:latin typeface="Verdana" pitchFamily="34" charset="0"/>
                <a:cs typeface="Tahoma" pitchFamily="34" charset="0"/>
              </a:rPr>
              <a:t>أ </a:t>
            </a:r>
            <a:r>
              <a:rPr lang="ar-EG" dirty="0" err="1">
                <a:solidFill>
                  <a:srgbClr val="003366"/>
                </a:solidFill>
                <a:effectLst>
                  <a:outerShdw blurRad="38100" dist="38100" dir="2700000" algn="tl">
                    <a:srgbClr val="000000"/>
                  </a:outerShdw>
                </a:effectLst>
                <a:latin typeface="Verdana" pitchFamily="34" charset="0"/>
                <a:cs typeface="Tahoma" pitchFamily="34" charset="0"/>
              </a:rPr>
              <a:t>د</a:t>
            </a:r>
            <a:r>
              <a:rPr lang="ar-EG" dirty="0">
                <a:solidFill>
                  <a:srgbClr val="003366"/>
                </a:solidFill>
                <a:effectLst>
                  <a:outerShdw blurRad="38100" dist="38100" dir="2700000" algn="tl">
                    <a:srgbClr val="000000"/>
                  </a:outerShdw>
                </a:effectLst>
                <a:latin typeface="Verdana" pitchFamily="34" charset="0"/>
                <a:cs typeface="Tahoma" pitchFamily="34" charset="0"/>
              </a:rPr>
              <a:t> / محمد صبري</a:t>
            </a:r>
            <a:endParaRPr lang="ar-JO" dirty="0">
              <a:solidFill>
                <a:srgbClr val="003366"/>
              </a:solidFill>
              <a:effectLst>
                <a:outerShdw blurRad="38100" dist="38100" dir="2700000" algn="tl">
                  <a:srgbClr val="000000"/>
                </a:outerShdw>
              </a:effectLst>
              <a:latin typeface="Verdana" pitchFamily="34" charset="0"/>
              <a:cs typeface="Tahoma" pitchFamily="34" charset="0"/>
            </a:endParaRPr>
          </a:p>
          <a:p>
            <a:pPr algn="l">
              <a:lnSpc>
                <a:spcPct val="80000"/>
              </a:lnSpc>
              <a:spcBef>
                <a:spcPct val="20000"/>
              </a:spcBef>
              <a:buClr>
                <a:schemeClr val="tx2"/>
              </a:buClr>
              <a:buSzPct val="60000"/>
              <a:buFont typeface="Wingdings" pitchFamily="2" charset="2"/>
              <a:buNone/>
              <a:defRPr/>
            </a:pPr>
            <a:endParaRPr lang="ar-JO" dirty="0">
              <a:solidFill>
                <a:srgbClr val="003366"/>
              </a:solidFill>
              <a:effectLst>
                <a:outerShdw blurRad="38100" dist="38100" dir="2700000" algn="tl">
                  <a:srgbClr val="000000"/>
                </a:outerShdw>
              </a:effectLst>
              <a:latin typeface="Verdana" pitchFamily="34" charset="0"/>
              <a:cs typeface="Tahoma" pitchFamily="34" charset="0"/>
            </a:endParaRPr>
          </a:p>
        </p:txBody>
      </p:sp>
      <p:pic>
        <p:nvPicPr>
          <p:cNvPr id="3077" name="Picture 9" descr="lin2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65225"/>
            <a:ext cx="91440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7907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wipe(down)">
                                      <p:cBhvr>
                                        <p:cTn id="7" dur="500"/>
                                        <p:tgtEl>
                                          <p:spTgt spid="20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20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88"/>
            <a:ext cx="8858250" cy="2246312"/>
          </a:xfrm>
          <a:prstGeom prst="rect">
            <a:avLst/>
          </a:prstGeom>
          <a:noFill/>
        </p:spPr>
        <p:txBody>
          <a:bodyPr>
            <a:spAutoFit/>
          </a:bodyPr>
          <a:lstStyle/>
          <a:p>
            <a:pPr>
              <a:defRPr/>
            </a:pPr>
            <a:r>
              <a:rPr lang="ar-EG" sz="2800" u="sng" dirty="0">
                <a:solidFill>
                  <a:schemeClr val="bg2"/>
                </a:solidFill>
              </a:rPr>
              <a:t>مزايا الوسيط:</a:t>
            </a:r>
          </a:p>
          <a:p>
            <a:pPr>
              <a:defRPr/>
            </a:pPr>
            <a:r>
              <a:rPr lang="ar-EG" sz="2800" dirty="0">
                <a:cs typeface="PT Bold Heading" pitchFamily="2" charset="-78"/>
              </a:rPr>
              <a:t>1- تتوقف قيمته على موقعه أو موضعه.</a:t>
            </a:r>
          </a:p>
          <a:p>
            <a:pPr>
              <a:defRPr/>
            </a:pPr>
            <a:r>
              <a:rPr lang="ar-EG" sz="2800" dirty="0">
                <a:cs typeface="PT Bold Heading" pitchFamily="2" charset="-78"/>
              </a:rPr>
              <a:t>2- لا يتأثر بالقيم الشاذة أو المتطرفة ، وإنما يتأثر بعدد القيم.</a:t>
            </a:r>
          </a:p>
          <a:p>
            <a:pPr>
              <a:defRPr/>
            </a:pPr>
            <a:r>
              <a:rPr lang="ar-EG" sz="2800" dirty="0">
                <a:cs typeface="PT Bold Heading" pitchFamily="2" charset="-78"/>
              </a:rPr>
              <a:t>3- يمكن حسابه إذا كان التوزيع مفتوحاً من أحد الطرفين أو كليهما.</a:t>
            </a:r>
          </a:p>
          <a:p>
            <a:pPr>
              <a:defRPr/>
            </a:pPr>
            <a:r>
              <a:rPr lang="ar-EG" sz="2800" dirty="0">
                <a:cs typeface="PT Bold Heading" pitchFamily="2" charset="-78"/>
              </a:rPr>
              <a:t>4- يمكن الحصول عليه بالرسم</a:t>
            </a:r>
            <a:endParaRPr lang="en-US" sz="2800" dirty="0">
              <a:cs typeface="PT Bold Heading" pitchFamily="2" charset="-78"/>
            </a:endParaRPr>
          </a:p>
        </p:txBody>
      </p:sp>
      <p:sp>
        <p:nvSpPr>
          <p:cNvPr id="18435" name="TextBox 2"/>
          <p:cNvSpPr txBox="1">
            <a:spLocks noChangeArrowheads="1"/>
          </p:cNvSpPr>
          <p:nvPr/>
        </p:nvSpPr>
        <p:spPr bwMode="auto">
          <a:xfrm>
            <a:off x="285750" y="2714625"/>
            <a:ext cx="8643938"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u="sng" dirty="0">
                <a:cs typeface="PT Bold Heading" pitchFamily="2" charset="-78"/>
              </a:rPr>
              <a:t>عيوب الوسيط:</a:t>
            </a:r>
          </a:p>
          <a:p>
            <a:pPr algn="r" rtl="1" eaLnBrk="1" hangingPunct="1"/>
            <a:endParaRPr lang="ar-EG" sz="3200" u="sng" dirty="0">
              <a:solidFill>
                <a:srgbClr val="FF0000"/>
              </a:solidFill>
            </a:endParaRPr>
          </a:p>
          <a:p>
            <a:pPr algn="r" rtl="1" eaLnBrk="1" hangingPunct="1"/>
            <a:r>
              <a:rPr lang="ar-EG" sz="3200" dirty="0">
                <a:cs typeface="PT Bold Heading" pitchFamily="2" charset="-78"/>
              </a:rPr>
              <a:t>1- لا يدخل في حسابه سوى قيمة واحدة فقط ، أو قيمتين من المجموعة كلها .</a:t>
            </a:r>
          </a:p>
          <a:p>
            <a:pPr algn="r" rtl="1" eaLnBrk="1" hangingPunct="1"/>
            <a:r>
              <a:rPr lang="ar-EG" sz="3200" dirty="0">
                <a:cs typeface="PT Bold Heading" pitchFamily="2" charset="-78"/>
              </a:rPr>
              <a:t>2- ليس له نفس شيوع المتوسط الحسابي</a:t>
            </a:r>
            <a:endParaRPr lang="en-US" sz="3200" dirty="0">
              <a:cs typeface="PT Bold Heading" pitchFamily="2" charset="-78"/>
            </a:endParaRPr>
          </a:p>
        </p:txBody>
      </p:sp>
    </p:spTree>
    <p:extLst>
      <p:ext uri="{BB962C8B-B14F-4D97-AF65-F5344CB8AC3E}">
        <p14:creationId xmlns:p14="http://schemas.microsoft.com/office/powerpoint/2010/main" val="804727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0" end="0"/>
                                            </p:txEl>
                                          </p:spTgt>
                                        </p:tgtEl>
                                        <p:attrNameLst>
                                          <p:attrName>style.visibility</p:attrName>
                                        </p:attrNameLst>
                                      </p:cBhvr>
                                      <p:to>
                                        <p:strVal val="visible"/>
                                      </p:to>
                                    </p:set>
                                    <p:animEffect transition="in" filter="fade">
                                      <p:cBhvr>
                                        <p:cTn id="32" dur="2000"/>
                                        <p:tgtEl>
                                          <p:spTgt spid="18435">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435">
                                            <p:txEl>
                                              <p:pRg st="2" end="2"/>
                                            </p:txEl>
                                          </p:spTgt>
                                        </p:tgtEl>
                                        <p:attrNameLst>
                                          <p:attrName>style.visibility</p:attrName>
                                        </p:attrNameLst>
                                      </p:cBhvr>
                                      <p:to>
                                        <p:strVal val="visible"/>
                                      </p:to>
                                    </p:set>
                                    <p:animEffect transition="in" filter="fade">
                                      <p:cBhvr>
                                        <p:cTn id="37" dur="2000"/>
                                        <p:tgtEl>
                                          <p:spTgt spid="18435">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435">
                                            <p:txEl>
                                              <p:pRg st="3" end="3"/>
                                            </p:txEl>
                                          </p:spTgt>
                                        </p:tgtEl>
                                        <p:attrNameLst>
                                          <p:attrName>style.visibility</p:attrName>
                                        </p:attrNameLst>
                                      </p:cBhvr>
                                      <p:to>
                                        <p:strVal val="visible"/>
                                      </p:to>
                                    </p:set>
                                    <p:animEffect transition="in" filter="fade">
                                      <p:cBhvr>
                                        <p:cTn id="42" dur="20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0"/>
            <a:ext cx="7772400" cy="838200"/>
          </a:xfrm>
        </p:spPr>
        <p:txBody>
          <a:bodyPr/>
          <a:lstStyle/>
          <a:p>
            <a:pPr algn="l" eaLnBrk="1" hangingPunct="1"/>
            <a:r>
              <a:rPr lang="en-US" smtClean="0"/>
              <a:t>   Mode</a:t>
            </a:r>
          </a:p>
        </p:txBody>
      </p:sp>
      <p:sp>
        <p:nvSpPr>
          <p:cNvPr id="14339" name="Rectangle 3"/>
          <p:cNvSpPr>
            <a:spLocks noGrp="1" noChangeArrowheads="1"/>
          </p:cNvSpPr>
          <p:nvPr>
            <p:ph type="subTitle" idx="1"/>
          </p:nvPr>
        </p:nvSpPr>
        <p:spPr>
          <a:xfrm>
            <a:off x="0" y="857250"/>
            <a:ext cx="8715375" cy="5715000"/>
          </a:xfrm>
        </p:spPr>
        <p:txBody>
          <a:bodyPr>
            <a:normAutofit fontScale="92500"/>
          </a:bodyPr>
          <a:lstStyle/>
          <a:p>
            <a:pPr algn="r" eaLnBrk="1" hangingPunct="1">
              <a:defRPr/>
            </a:pPr>
            <a:r>
              <a:rPr lang="ar-SA" b="1" u="sng" dirty="0" smtClean="0">
                <a:solidFill>
                  <a:schemeClr val="tx1"/>
                </a:solidFill>
                <a:cs typeface="PT Bold Heading" pitchFamily="2" charset="-78"/>
              </a:rPr>
              <a:t>تعريف</a:t>
            </a:r>
            <a:r>
              <a:rPr lang="ar-EG" b="1" u="sng" dirty="0" smtClean="0">
                <a:solidFill>
                  <a:schemeClr val="tx1"/>
                </a:solidFill>
                <a:cs typeface="PT Bold Heading" pitchFamily="2" charset="-78"/>
              </a:rPr>
              <a:t>ه</a:t>
            </a:r>
            <a:r>
              <a:rPr lang="ar-SA" b="1" u="sng" dirty="0" smtClean="0">
                <a:solidFill>
                  <a:schemeClr val="tx1"/>
                </a:solidFill>
                <a:cs typeface="PT Bold Heading" pitchFamily="2" charset="-78"/>
              </a:rPr>
              <a:t> </a:t>
            </a:r>
            <a:r>
              <a:rPr lang="ar-SA" b="1" dirty="0" smtClean="0">
                <a:solidFill>
                  <a:schemeClr val="tx1"/>
                </a:solidFill>
                <a:cs typeface="PT Bold Heading" pitchFamily="2" charset="-78"/>
              </a:rPr>
              <a:t>: </a:t>
            </a:r>
            <a:endParaRPr lang="ar-EG" b="1" dirty="0" smtClean="0">
              <a:solidFill>
                <a:schemeClr val="tx1"/>
              </a:solidFill>
              <a:cs typeface="PT Bold Heading" pitchFamily="2" charset="-78"/>
            </a:endParaRPr>
          </a:p>
          <a:p>
            <a:pPr algn="r" eaLnBrk="1" hangingPunct="1">
              <a:defRPr/>
            </a:pPr>
            <a:r>
              <a:rPr lang="ar-SA" sz="2800" b="1" dirty="0" smtClean="0">
                <a:solidFill>
                  <a:schemeClr val="tx1"/>
                </a:solidFill>
                <a:cs typeface="PT Bold Heading" pitchFamily="2" charset="-78"/>
              </a:rPr>
              <a:t>هو القيمة التي تتكرر أكثر من غيرها في المفردات الإحصائية , أو القيمة الأكثر تكرارا أو شيوعا ولهذا يطلق عليه أحيانا الشائع أو القيمة الشائعة</a:t>
            </a:r>
            <a:r>
              <a:rPr lang="ar-SA" sz="2400" b="1" dirty="0" smtClean="0">
                <a:solidFill>
                  <a:schemeClr val="tx1"/>
                </a:solidFill>
                <a:cs typeface="PT Bold Heading" pitchFamily="2" charset="-78"/>
              </a:rPr>
              <a:t>.</a:t>
            </a:r>
          </a:p>
          <a:p>
            <a:pPr algn="r" eaLnBrk="1" hangingPunct="1">
              <a:defRPr/>
            </a:pPr>
            <a:r>
              <a:rPr lang="ar-SA" sz="2800" b="1" dirty="0" smtClean="0">
                <a:solidFill>
                  <a:schemeClr val="tx1"/>
                </a:solidFill>
                <a:cs typeface="PT Bold Heading" pitchFamily="2" charset="-78"/>
              </a:rPr>
              <a:t>وقد يكون للمجموعة منوال واحد أو منوالان أو قد لا يوجد لها منوال</a:t>
            </a:r>
            <a:r>
              <a:rPr lang="ar-SA" sz="2400" b="1" dirty="0" smtClean="0">
                <a:solidFill>
                  <a:schemeClr val="tx1"/>
                </a:solidFill>
                <a:cs typeface="PT Bold Heading" pitchFamily="2" charset="-78"/>
              </a:rPr>
              <a:t>.</a:t>
            </a:r>
          </a:p>
          <a:p>
            <a:pPr algn="r" eaLnBrk="1" hangingPunct="1">
              <a:defRPr/>
            </a:pPr>
            <a:r>
              <a:rPr lang="ar-SA" sz="2400" b="1" u="sng" dirty="0" smtClean="0">
                <a:solidFill>
                  <a:schemeClr val="tx1"/>
                </a:solidFill>
                <a:cs typeface="PT Bold Heading" pitchFamily="2" charset="-78"/>
              </a:rPr>
              <a:t>مثال ( 1): </a:t>
            </a:r>
            <a:r>
              <a:rPr lang="ar-SA" sz="2400" b="1" dirty="0" smtClean="0">
                <a:solidFill>
                  <a:schemeClr val="tx1"/>
                </a:solidFill>
                <a:cs typeface="PT Bold Heading" pitchFamily="2" charset="-78"/>
              </a:rPr>
              <a:t>أوجد المنوال للأعداد التالية:</a:t>
            </a:r>
            <a:endParaRPr lang="ar-EG" sz="2400" b="1" dirty="0" smtClean="0">
              <a:solidFill>
                <a:schemeClr val="tx1"/>
              </a:solidFill>
              <a:cs typeface="PT Bold Heading" pitchFamily="2" charset="-78"/>
            </a:endParaRPr>
          </a:p>
          <a:p>
            <a:pPr eaLnBrk="1" hangingPunct="1">
              <a:defRPr/>
            </a:pPr>
            <a:r>
              <a:rPr lang="ar-SA" sz="2400" b="1" dirty="0" smtClean="0">
                <a:solidFill>
                  <a:schemeClr val="tx1"/>
                </a:solidFill>
                <a:cs typeface="PT Bold Heading" pitchFamily="2" charset="-78"/>
              </a:rPr>
              <a:t> 25, 20, 28, 20, 15, 30. </a:t>
            </a:r>
          </a:p>
          <a:p>
            <a:pPr eaLnBrk="1" hangingPunct="1">
              <a:defRPr/>
            </a:pPr>
            <a:r>
              <a:rPr lang="ar-SA" sz="2400" b="1" dirty="0" smtClean="0">
                <a:solidFill>
                  <a:schemeClr val="tx1"/>
                </a:solidFill>
                <a:cs typeface="PT Bold Heading" pitchFamily="2" charset="-78"/>
              </a:rPr>
              <a:t>الحل: بما أن القيمة ( 20) تتكرر أكثر من غيرها </a:t>
            </a:r>
            <a:r>
              <a:rPr lang="ar-SA" sz="2400" b="1" dirty="0" err="1" smtClean="0">
                <a:solidFill>
                  <a:schemeClr val="tx1"/>
                </a:solidFill>
                <a:cs typeface="PT Bold Heading" pitchFamily="2" charset="-78"/>
              </a:rPr>
              <a:t>و</a:t>
            </a:r>
            <a:r>
              <a:rPr lang="ar-SA" sz="2400" b="1" dirty="0" smtClean="0">
                <a:solidFill>
                  <a:schemeClr val="tx1"/>
                </a:solidFill>
                <a:cs typeface="PT Bold Heading" pitchFamily="2" charset="-78"/>
              </a:rPr>
              <a:t> بناء على تعريف المنوال إذن يكون المنوال لهذه المجموعة يساوي ( 20).</a:t>
            </a:r>
          </a:p>
          <a:p>
            <a:pPr algn="r" eaLnBrk="1" hangingPunct="1">
              <a:defRPr/>
            </a:pPr>
            <a:r>
              <a:rPr lang="ar-SA" sz="2400" b="1" u="sng" dirty="0" smtClean="0">
                <a:solidFill>
                  <a:schemeClr val="tx1"/>
                </a:solidFill>
                <a:cs typeface="PT Bold Heading" pitchFamily="2" charset="-78"/>
              </a:rPr>
              <a:t>مثال ( 2) : </a:t>
            </a:r>
            <a:r>
              <a:rPr lang="ar-SA" sz="2400" b="1" dirty="0" smtClean="0">
                <a:solidFill>
                  <a:schemeClr val="tx1"/>
                </a:solidFill>
                <a:cs typeface="PT Bold Heading" pitchFamily="2" charset="-78"/>
              </a:rPr>
              <a:t>ما المنوال لمجموعة الأعداد التالية:</a:t>
            </a:r>
            <a:endParaRPr lang="ar-EG" sz="2400" b="1" dirty="0" smtClean="0">
              <a:solidFill>
                <a:schemeClr val="tx1"/>
              </a:solidFill>
              <a:cs typeface="PT Bold Heading" pitchFamily="2" charset="-78"/>
            </a:endParaRPr>
          </a:p>
          <a:p>
            <a:pPr eaLnBrk="1" hangingPunct="1">
              <a:defRPr/>
            </a:pPr>
            <a:r>
              <a:rPr lang="ar-SA" sz="2400" b="1" dirty="0" smtClean="0">
                <a:solidFill>
                  <a:schemeClr val="tx1"/>
                </a:solidFill>
                <a:cs typeface="PT Bold Heading" pitchFamily="2" charset="-78"/>
              </a:rPr>
              <a:t> 56, 40, 56, 56, 72, 34, 49, 72, 72</a:t>
            </a:r>
            <a:endParaRPr lang="ar-EG" sz="2400" b="1" dirty="0" smtClean="0">
              <a:solidFill>
                <a:schemeClr val="tx1"/>
              </a:solidFill>
              <a:cs typeface="PT Bold Heading" pitchFamily="2" charset="-78"/>
            </a:endParaRPr>
          </a:p>
          <a:p>
            <a:pPr eaLnBrk="1" hangingPunct="1">
              <a:defRPr/>
            </a:pPr>
            <a:endParaRPr lang="ar-SA" sz="2400" b="1" dirty="0" smtClean="0">
              <a:solidFill>
                <a:schemeClr val="tx1"/>
              </a:solidFill>
              <a:cs typeface="PT Bold Heading" pitchFamily="2" charset="-78"/>
            </a:endParaRPr>
          </a:p>
          <a:p>
            <a:pPr eaLnBrk="1" hangingPunct="1">
              <a:defRPr/>
            </a:pPr>
            <a:r>
              <a:rPr lang="ar-SA" sz="2400" b="1" dirty="0" smtClean="0">
                <a:solidFill>
                  <a:schemeClr val="tx1"/>
                </a:solidFill>
                <a:cs typeface="PT Bold Heading" pitchFamily="2" charset="-78"/>
              </a:rPr>
              <a:t>الحل: يوجد لهذه المجموعة منوالان هما: 56, 72 لأن كلا منهما يتكرر بنفس عدد المرات التي يتكرر فيها الآخر.</a:t>
            </a:r>
          </a:p>
          <a:p>
            <a:pPr eaLnBrk="1" hangingPunct="1">
              <a:defRPr/>
            </a:pPr>
            <a:endParaRPr lang="en-US" sz="2400" b="1" dirty="0" smtClean="0"/>
          </a:p>
        </p:txBody>
      </p:sp>
      <p:sp>
        <p:nvSpPr>
          <p:cNvPr id="13316" name="WordArt 5"/>
          <p:cNvSpPr>
            <a:spLocks noChangeArrowheads="1" noChangeShapeType="1" noTextEdit="1"/>
          </p:cNvSpPr>
          <p:nvPr/>
        </p:nvSpPr>
        <p:spPr bwMode="auto">
          <a:xfrm>
            <a:off x="2819400" y="0"/>
            <a:ext cx="4114800" cy="990600"/>
          </a:xfrm>
          <a:prstGeom prst="rect">
            <a:avLst/>
          </a:prstGeom>
        </p:spPr>
        <p:txBody>
          <a:bodyPr wrap="none" fromWordArt="1">
            <a:prstTxWarp prst="textPlain">
              <a:avLst>
                <a:gd name="adj" fmla="val 50000"/>
              </a:avLst>
            </a:prstTxWarp>
          </a:bodyPr>
          <a:lstStyle/>
          <a:p>
            <a:pPr algn="ctr"/>
            <a:r>
              <a:rPr lang="ar-EG" sz="3600" kern="10">
                <a:ln w="19050">
                  <a:solidFill>
                    <a:srgbClr val="339933"/>
                  </a:solidFill>
                  <a:round/>
                  <a:headEnd/>
                  <a:tailEnd/>
                </a:ln>
                <a:solidFill>
                  <a:srgbClr val="99CC00"/>
                </a:solidFill>
                <a:effectLst>
                  <a:outerShdw dist="38100" dir="2700000" algn="tl" rotWithShape="0">
                    <a:srgbClr val="000000">
                      <a:alpha val="43137"/>
                    </a:srgbClr>
                  </a:outerShdw>
                </a:effectLst>
                <a:latin typeface="Times New Roman"/>
                <a:cs typeface="Times New Roman"/>
              </a:rPr>
              <a:t>المنوال</a:t>
            </a:r>
          </a:p>
        </p:txBody>
      </p:sp>
    </p:spTree>
    <p:extLst>
      <p:ext uri="{BB962C8B-B14F-4D97-AF65-F5344CB8AC3E}">
        <p14:creationId xmlns:p14="http://schemas.microsoft.com/office/powerpoint/2010/main" val="1211748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20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20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20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20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20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fade">
                                      <p:cBhvr>
                                        <p:cTn id="37" dur="2000"/>
                                        <p:tgtEl>
                                          <p:spTgt spid="1433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fade">
                                      <p:cBhvr>
                                        <p:cTn id="42" dur="2000"/>
                                        <p:tgtEl>
                                          <p:spTgt spid="1433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339">
                                            <p:txEl>
                                              <p:pRg st="9" end="9"/>
                                            </p:txEl>
                                          </p:spTgt>
                                        </p:tgtEl>
                                        <p:attrNameLst>
                                          <p:attrName>style.visibility</p:attrName>
                                        </p:attrNameLst>
                                      </p:cBhvr>
                                      <p:to>
                                        <p:strVal val="visible"/>
                                      </p:to>
                                    </p:set>
                                    <p:animEffect transition="in" filter="fade">
                                      <p:cBhvr>
                                        <p:cTn id="47" dur="20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63" y="285750"/>
            <a:ext cx="7715250" cy="4093428"/>
          </a:xfrm>
          <a:prstGeom prst="rect">
            <a:avLst/>
          </a:prstGeom>
          <a:noFill/>
        </p:spPr>
        <p:txBody>
          <a:bodyPr>
            <a:spAutoFit/>
          </a:bodyPr>
          <a:lstStyle/>
          <a:p>
            <a:pPr>
              <a:defRPr/>
            </a:pPr>
            <a:r>
              <a:rPr lang="ar-SA" sz="3200" u="sng" dirty="0">
                <a:cs typeface="PT Bold Heading" pitchFamily="2" charset="-78"/>
              </a:rPr>
              <a:t>مثال ( 3): </a:t>
            </a:r>
            <a:r>
              <a:rPr lang="ar-SA" sz="3200" dirty="0">
                <a:cs typeface="PT Bold Heading" pitchFamily="2" charset="-78"/>
              </a:rPr>
              <a:t>ما المنوال لمجموعة الأعداد: </a:t>
            </a:r>
            <a:endParaRPr lang="ar-EG" sz="3200" dirty="0">
              <a:cs typeface="PT Bold Heading" pitchFamily="2" charset="-78"/>
            </a:endParaRPr>
          </a:p>
          <a:p>
            <a:pPr algn="ctr">
              <a:defRPr/>
            </a:pPr>
            <a:r>
              <a:rPr lang="ar-SA" sz="3200" dirty="0">
                <a:cs typeface="PT Bold Heading" pitchFamily="2" charset="-78"/>
              </a:rPr>
              <a:t>21, 16, 24, 9, 84, 38</a:t>
            </a:r>
            <a:endParaRPr lang="ar-EG" sz="3200" dirty="0">
              <a:cs typeface="PT Bold Heading" pitchFamily="2" charset="-78"/>
            </a:endParaRPr>
          </a:p>
          <a:p>
            <a:pPr>
              <a:defRPr/>
            </a:pPr>
            <a:endParaRPr lang="ar-EG" sz="3200" dirty="0">
              <a:cs typeface="PT Bold Heading" pitchFamily="2" charset="-78"/>
            </a:endParaRPr>
          </a:p>
          <a:p>
            <a:pPr>
              <a:defRPr/>
            </a:pPr>
            <a:r>
              <a:rPr lang="ar-SA" sz="3200" dirty="0">
                <a:cs typeface="PT Bold Heading" pitchFamily="2" charset="-78"/>
              </a:rPr>
              <a:t>الحل: </a:t>
            </a:r>
            <a:r>
              <a:rPr lang="ar-SA" sz="4400" dirty="0">
                <a:cs typeface="PT Bold Heading" pitchFamily="2" charset="-78"/>
              </a:rPr>
              <a:t>لا يوجد منوال لهذه المجموعة لأن كلا منها يتكرر مرة واحدة</a:t>
            </a:r>
            <a:r>
              <a:rPr lang="ar-EG" sz="4400" dirty="0">
                <a:cs typeface="PT Bold Heading" pitchFamily="2" charset="-78"/>
              </a:rPr>
              <a:t> أي بنفس درجة الشيوع </a:t>
            </a:r>
            <a:r>
              <a:rPr lang="ar-SA" sz="3200" dirty="0">
                <a:cs typeface="PT Bold Heading" pitchFamily="2" charset="-78"/>
              </a:rPr>
              <a:t>.</a:t>
            </a:r>
          </a:p>
          <a:p>
            <a:pPr>
              <a:defRPr/>
            </a:pPr>
            <a:endParaRPr lang="ar-SA" sz="3200" dirty="0">
              <a:cs typeface="PT Bold Heading" pitchFamily="2" charset="-78"/>
            </a:endParaRPr>
          </a:p>
        </p:txBody>
      </p:sp>
    </p:spTree>
    <p:extLst>
      <p:ext uri="{BB962C8B-B14F-4D97-AF65-F5344CB8AC3E}">
        <p14:creationId xmlns:p14="http://schemas.microsoft.com/office/powerpoint/2010/main" val="2435174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88" y="3679825"/>
            <a:ext cx="8501062" cy="3108543"/>
          </a:xfrm>
          <a:prstGeom prst="rect">
            <a:avLst/>
          </a:prstGeom>
          <a:noFill/>
        </p:spPr>
        <p:txBody>
          <a:bodyPr>
            <a:spAutoFit/>
          </a:bodyPr>
          <a:lstStyle/>
          <a:p>
            <a:pPr>
              <a:defRPr/>
            </a:pPr>
            <a:r>
              <a:rPr lang="ar-EG" sz="2800" dirty="0">
                <a:cs typeface="PT Bold Heading" pitchFamily="2" charset="-78"/>
              </a:rPr>
              <a:t>وبصفة عامة يتوقف اختيار الدارس لواحد من مقاييس النزعة المركزية على طبيعة البيانات التي يتعامل معها ، والغرض الذي يرمي الوصول إليه من استخدام هذا المقياس أو ذاك فالمتوسط يحسب ويطبق على البيانات ذات التوزيع المنتظم ، أما إذا كانت البيانات ملتوية </a:t>
            </a:r>
            <a:r>
              <a:rPr lang="en-US" sz="2800" dirty="0">
                <a:cs typeface="PT Bold Heading" pitchFamily="2" charset="-78"/>
              </a:rPr>
              <a:t>Skewed</a:t>
            </a:r>
            <a:r>
              <a:rPr lang="ar-EG" sz="2800" dirty="0">
                <a:cs typeface="PT Bold Heading" pitchFamily="2" charset="-78"/>
              </a:rPr>
              <a:t> نحو أحد الجوانب فيفضل استخدام الوسيط لأنه لن يتأثر بالقيم المتطرفة . ويفضل استخدام المنوال إذا كان لتوزيع الأرقام أكثر من قمة واحدة </a:t>
            </a:r>
            <a:endParaRPr lang="en-US" sz="2800" dirty="0">
              <a:cs typeface="PT Bold Heading" pitchFamily="2" charset="-78"/>
            </a:endParaRPr>
          </a:p>
        </p:txBody>
      </p:sp>
      <p:sp>
        <p:nvSpPr>
          <p:cNvPr id="5" name="Rectangle 4"/>
          <p:cNvSpPr/>
          <p:nvPr/>
        </p:nvSpPr>
        <p:spPr>
          <a:xfrm>
            <a:off x="357188" y="428625"/>
            <a:ext cx="8358187" cy="3416320"/>
          </a:xfrm>
          <a:prstGeom prst="rect">
            <a:avLst/>
          </a:prstGeom>
        </p:spPr>
        <p:txBody>
          <a:bodyPr>
            <a:spAutoFit/>
          </a:bodyPr>
          <a:lstStyle/>
          <a:p>
            <a:pPr>
              <a:defRPr/>
            </a:pPr>
            <a:r>
              <a:rPr lang="ar-EG" sz="3600" u="sng" dirty="0" smtClean="0">
                <a:cs typeface="PT Bold Heading" pitchFamily="2" charset="-78"/>
              </a:rPr>
              <a:t>مزايا المنوال:</a:t>
            </a:r>
          </a:p>
          <a:p>
            <a:pPr>
              <a:defRPr/>
            </a:pPr>
            <a:r>
              <a:rPr lang="ar-EG" sz="3600" dirty="0" smtClean="0">
                <a:cs typeface="PT Bold Heading" pitchFamily="2" charset="-78"/>
              </a:rPr>
              <a:t>1- </a:t>
            </a:r>
            <a:r>
              <a:rPr lang="ar-EG" sz="3600" dirty="0">
                <a:cs typeface="PT Bold Heading" pitchFamily="2" charset="-78"/>
              </a:rPr>
              <a:t>يمكن إيجاده بسهولة .</a:t>
            </a:r>
          </a:p>
          <a:p>
            <a:pPr>
              <a:defRPr/>
            </a:pPr>
            <a:r>
              <a:rPr lang="ar-EG" sz="3600" dirty="0">
                <a:cs typeface="PT Bold Heading" pitchFamily="2" charset="-78"/>
              </a:rPr>
              <a:t>2- لا يتأثر بالقيم المتطرفة كالمتوسط.</a:t>
            </a:r>
          </a:p>
          <a:p>
            <a:pPr>
              <a:defRPr/>
            </a:pPr>
            <a:r>
              <a:rPr lang="ar-EG" sz="3600" u="sng" dirty="0">
                <a:cs typeface="PT Bold Heading" pitchFamily="2" charset="-78"/>
              </a:rPr>
              <a:t>عيوب المنوال</a:t>
            </a:r>
          </a:p>
          <a:p>
            <a:pPr>
              <a:defRPr/>
            </a:pPr>
            <a:r>
              <a:rPr lang="ar-EG" sz="2400" dirty="0">
                <a:cs typeface="PT Bold Heading" pitchFamily="2" charset="-78"/>
              </a:rPr>
              <a:t>1- يصعب تقديره إذا زاد عدد القيم زيادة كبيرة ، وتساوت التكرارات .</a:t>
            </a:r>
          </a:p>
          <a:p>
            <a:pPr>
              <a:defRPr/>
            </a:pPr>
            <a:r>
              <a:rPr lang="ar-EG" sz="2400" dirty="0">
                <a:cs typeface="PT Bold Heading" pitchFamily="2" charset="-78"/>
              </a:rPr>
              <a:t>2- يعب استخدامه أيضا إذا لم يكن التوزيع متماثلاً </a:t>
            </a:r>
          </a:p>
          <a:p>
            <a:pPr>
              <a:defRPr/>
            </a:pPr>
            <a:r>
              <a:rPr lang="ar-EG" sz="2400" dirty="0">
                <a:cs typeface="PT Bold Heading" pitchFamily="2" charset="-78"/>
              </a:rPr>
              <a:t>3- لذا فهو قليل الاستخدام في الدراسات الإحصائية ، ويفضل عليه الوسيط</a:t>
            </a:r>
            <a:endParaRPr lang="en-US" sz="2400" dirty="0">
              <a:cs typeface="PT Bold Heading" pitchFamily="2" charset="-78"/>
            </a:endParaRPr>
          </a:p>
        </p:txBody>
      </p:sp>
    </p:spTree>
    <p:extLst>
      <p:ext uri="{BB962C8B-B14F-4D97-AF65-F5344CB8AC3E}">
        <p14:creationId xmlns:p14="http://schemas.microsoft.com/office/powerpoint/2010/main" val="462151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8929718" cy="1354217"/>
          </a:xfrm>
          <a:prstGeom prst="rect">
            <a:avLst/>
          </a:prstGeom>
        </p:spPr>
        <p:txBody>
          <a:bodyPr>
            <a:spAutoFit/>
          </a:bodyPr>
          <a:lstStyle/>
          <a:p>
            <a:pPr>
              <a:defRPr/>
            </a:pPr>
            <a:r>
              <a:rPr lang="ar-EG" sz="5400" kern="10" dirty="0">
                <a:ln w="19050">
                  <a:solidFill>
                    <a:srgbClr val="008000"/>
                  </a:solidFill>
                  <a:round/>
                  <a:headEnd/>
                  <a:tailEnd/>
                </a:ln>
                <a:solidFill>
                  <a:srgbClr val="99CC00"/>
                </a:solidFill>
                <a:effectLst>
                  <a:outerShdw dist="35921" dir="2700000" algn="ctr" rotWithShape="0">
                    <a:srgbClr val="990000"/>
                  </a:outerShdw>
                </a:effectLst>
              </a:rPr>
              <a:t>مقاييس التشتت (الانحراف) والاختلاف</a:t>
            </a:r>
            <a:endParaRPr lang="ar-EG" kern="10" dirty="0">
              <a:ln w="19050">
                <a:solidFill>
                  <a:srgbClr val="008000"/>
                </a:solidFill>
                <a:round/>
                <a:headEnd/>
                <a:tailEnd/>
              </a:ln>
              <a:solidFill>
                <a:srgbClr val="99CC00"/>
              </a:solidFill>
              <a:effectLst>
                <a:outerShdw dist="35921" dir="2700000" algn="ctr" rotWithShape="0">
                  <a:srgbClr val="990000"/>
                </a:outerShdw>
              </a:effectLst>
            </a:endParaRPr>
          </a:p>
          <a:p>
            <a:pPr>
              <a:defRPr/>
            </a:pPr>
            <a:r>
              <a:rPr lang="en-US" sz="2800" kern="10" dirty="0">
                <a:ln w="19050">
                  <a:solidFill>
                    <a:srgbClr val="008000"/>
                  </a:solidFill>
                  <a:round/>
                  <a:headEnd/>
                  <a:tailEnd/>
                </a:ln>
                <a:solidFill>
                  <a:srgbClr val="C00000"/>
                </a:solidFill>
                <a:effectLst>
                  <a:outerShdw dist="35921" dir="2700000" algn="ctr" rotWithShape="0">
                    <a:srgbClr val="990000"/>
                  </a:outerShdw>
                </a:effectLst>
              </a:rPr>
              <a:t>Measures of Deviation ( Dispersion) and Variability</a:t>
            </a:r>
            <a:endParaRPr lang="en-US" sz="2800" dirty="0">
              <a:solidFill>
                <a:srgbClr val="C00000"/>
              </a:solidFill>
            </a:endParaRPr>
          </a:p>
        </p:txBody>
      </p:sp>
      <p:pic>
        <p:nvPicPr>
          <p:cNvPr id="16387" name="Picture 9" descr="lin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857375"/>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1438" y="2428875"/>
            <a:ext cx="9001125" cy="4893647"/>
          </a:xfrm>
          <a:prstGeom prst="rect">
            <a:avLst/>
          </a:prstGeom>
          <a:noFill/>
        </p:spPr>
        <p:txBody>
          <a:bodyPr>
            <a:spAutoFit/>
          </a:bodyPr>
          <a:lstStyle/>
          <a:p>
            <a:pPr>
              <a:defRPr/>
            </a:pPr>
            <a:r>
              <a:rPr lang="ar-EG" sz="2400" dirty="0">
                <a:cs typeface="PT Bold Heading" pitchFamily="2" charset="-78"/>
              </a:rPr>
              <a:t>سبق القول أن مقاييس النزعة المركزية ( المتوسطات) تهدف إلى تبسيط وتحديد الاتجاه العام لمجموعة من قيم مفردات البيانات عن طريق تلخيصها في قيمة متوسطة مركزية واحدة تصف أو تمثل قيم هذه المجموعة ، وهي (التركز) في البيانات. وهي لا تكفي وحدها لإعطاء فكرة دقيقة عن البيانات ، إذ أنها لا تبين طبيعة هذه البيانات ، ولا كيفية توزيع مفرداتها .واستخدامها لمقارنة مجموعة من البيانات لا يكفي لإظهار حقيقة المقارنة . لذلك فالوصف الدقيق يتطلب الوقوف على صفات كل مجموعة . </a:t>
            </a:r>
          </a:p>
          <a:p>
            <a:pPr>
              <a:defRPr/>
            </a:pPr>
            <a:r>
              <a:rPr lang="ar-EG" sz="2400" dirty="0">
                <a:cs typeface="PT Bold Heading" pitchFamily="2" charset="-78"/>
              </a:rPr>
              <a:t>ويتحقق ذلك بوصف درجة الاختلاف بين قيم مفردات المجموعة وتباعدها عن قيمتها المتوسطة ، وبعبارة أخرى وصف درجة انحراف أو تشتت هذه القيم ، ويعني ذلك إحصائيا تحديد مدى تباعد وتناثر قيم مفردات البيانات عن بعضها البعض. فإذا كانت قيم المفردات متقاربة فيكون الانتشار صغيراً ويدل ذلك على تجانس هذه القيم. أما إذا كانت القيم متباعدة عن بعضها البعض فيكون مدى الانتشار كبير . ويدل ذلك على عدم تجانس قيم المفردات</a:t>
            </a:r>
            <a:endParaRPr lang="en-US" sz="2400" dirty="0">
              <a:cs typeface="PT Bold Heading" pitchFamily="2" charset="-78"/>
            </a:endParaRPr>
          </a:p>
        </p:txBody>
      </p:sp>
    </p:spTree>
    <p:extLst>
      <p:ext uri="{BB962C8B-B14F-4D97-AF65-F5344CB8AC3E}">
        <p14:creationId xmlns:p14="http://schemas.microsoft.com/office/powerpoint/2010/main" val="4179071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8" y="428625"/>
            <a:ext cx="9001125" cy="6001643"/>
          </a:xfrm>
          <a:prstGeom prst="rect">
            <a:avLst/>
          </a:prstGeom>
          <a:noFill/>
        </p:spPr>
        <p:txBody>
          <a:bodyPr>
            <a:spAutoFit/>
          </a:bodyPr>
          <a:lstStyle/>
          <a:p>
            <a:pPr>
              <a:defRPr/>
            </a:pPr>
            <a:r>
              <a:rPr lang="ar-EG" sz="2400" dirty="0">
                <a:cs typeface="PT Bold Heading" pitchFamily="2" charset="-78"/>
              </a:rPr>
              <a:t>مثال:</a:t>
            </a:r>
          </a:p>
          <a:p>
            <a:pPr>
              <a:defRPr/>
            </a:pPr>
            <a:r>
              <a:rPr lang="ar-EG" sz="2400" dirty="0">
                <a:cs typeface="PT Bold Heading" pitchFamily="2" charset="-78"/>
              </a:rPr>
              <a:t>إذا كان لدينا عينتين لأطوال خمسة أودية نهرية بالكيلو متر في منطقتين مختلفتين تتوزع قيمها على النحو التالي :</a:t>
            </a:r>
          </a:p>
          <a:p>
            <a:pPr algn="ctr">
              <a:defRPr/>
            </a:pPr>
            <a:r>
              <a:rPr lang="ar-EG" sz="2400" dirty="0">
                <a:cs typeface="PT Bold Heading" pitchFamily="2" charset="-78"/>
              </a:rPr>
              <a:t>العينة الأولى : 17 ، 14 ، 10 ، 7 ، 2 (المتوسط : 10، الوسيط: 10)</a:t>
            </a:r>
          </a:p>
          <a:p>
            <a:pPr algn="ctr">
              <a:defRPr/>
            </a:pPr>
            <a:r>
              <a:rPr lang="ar-EG" sz="2400" dirty="0">
                <a:cs typeface="PT Bold Heading" pitchFamily="2" charset="-78"/>
              </a:rPr>
              <a:t>العينة الثانية: 12، 11 ، 10 ، 9 ، 8  (المتوسط 10 ، الوسيط 10)</a:t>
            </a:r>
          </a:p>
          <a:p>
            <a:pPr>
              <a:defRPr/>
            </a:pPr>
            <a:r>
              <a:rPr lang="ar-EG" sz="2400" dirty="0">
                <a:cs typeface="PT Bold Heading" pitchFamily="2" charset="-78"/>
              </a:rPr>
              <a:t>نلاحظ أن قيمة المتوسط الحسابي والوسيط لكل من هاتين العينتين متساوي .</a:t>
            </a:r>
          </a:p>
          <a:p>
            <a:pPr>
              <a:defRPr/>
            </a:pPr>
            <a:r>
              <a:rPr lang="ar-EG" sz="2400" dirty="0">
                <a:cs typeface="PT Bold Heading" pitchFamily="2" charset="-78"/>
              </a:rPr>
              <a:t>ومع ذلك نجد أن هناك فرقاً كبيراً بين العينتين من حيث طبيعة توزيع قيم المفردات في كل منهما .</a:t>
            </a:r>
          </a:p>
          <a:p>
            <a:pPr>
              <a:defRPr/>
            </a:pPr>
            <a:r>
              <a:rPr lang="ar-EG" sz="2400" dirty="0">
                <a:cs typeface="PT Bold Heading" pitchFamily="2" charset="-78"/>
              </a:rPr>
              <a:t>إذ تتوزع أطوال أودية العينة الأولى في مدى تبعثر أكبر من (2– 17كيلو متراً )</a:t>
            </a:r>
          </a:p>
          <a:p>
            <a:pPr>
              <a:defRPr/>
            </a:pPr>
            <a:r>
              <a:rPr lang="ar-EG" sz="2400" dirty="0">
                <a:cs typeface="PT Bold Heading" pitchFamily="2" charset="-78"/>
              </a:rPr>
              <a:t>وتتوزع أطوال أودية العينة الثانية في مدى تبعثر أقل من (8 – 12 </a:t>
            </a:r>
            <a:r>
              <a:rPr lang="ar-EG" sz="2400" dirty="0" err="1">
                <a:cs typeface="PT Bold Heading" pitchFamily="2" charset="-78"/>
              </a:rPr>
              <a:t>كيلو</a:t>
            </a:r>
            <a:r>
              <a:rPr lang="ar-EG" sz="2400" dirty="0">
                <a:cs typeface="PT Bold Heading" pitchFamily="2" charset="-78"/>
              </a:rPr>
              <a:t> متراً)</a:t>
            </a:r>
          </a:p>
          <a:p>
            <a:pPr>
              <a:defRPr/>
            </a:pPr>
            <a:r>
              <a:rPr lang="ar-EG" sz="2400" dirty="0">
                <a:cs typeface="PT Bold Heading" pitchFamily="2" charset="-78"/>
              </a:rPr>
              <a:t>معنى ذلك أن تشتت العينة الأولى اكبر منه في مفردات العينة الثانية ( أي أن قيم العينة الأولى أقل تجانسا من العينة الثانية) </a:t>
            </a:r>
          </a:p>
          <a:p>
            <a:pPr>
              <a:defRPr/>
            </a:pPr>
            <a:r>
              <a:rPr lang="ar-EG" sz="2400" dirty="0">
                <a:cs typeface="PT Bold Heading" pitchFamily="2" charset="-78"/>
              </a:rPr>
              <a:t>وأحيانا يكون حساب المتوسط لا معنى له إذا كان لدينا في مصر مثلا 30 مدينة تتراوح أحجامها السكانية بين 50 ألف ، و6 مليون نسمة ، فإن حساب المتوسط أو الوسيط لن يكون له دلالة كبرى ، لذا لا بد من استخدام نوعية أخرى من المقاييس مثل تحديد درجة انتشار البيانات أو تشتتها.</a:t>
            </a:r>
            <a:endParaRPr lang="en-US" sz="2400" dirty="0">
              <a:cs typeface="PT Bold Heading" pitchFamily="2" charset="-78"/>
            </a:endParaRPr>
          </a:p>
        </p:txBody>
      </p:sp>
    </p:spTree>
    <p:extLst>
      <p:ext uri="{BB962C8B-B14F-4D97-AF65-F5344CB8AC3E}">
        <p14:creationId xmlns:p14="http://schemas.microsoft.com/office/powerpoint/2010/main" val="390004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2000"/>
                                        <p:tgtEl>
                                          <p:spTgt spid="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2000"/>
                                        <p:tgtEl>
                                          <p:spTgt spid="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1928813" y="571500"/>
            <a:ext cx="5929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ctr" rtl="1" eaLnBrk="1" hangingPunct="1"/>
            <a:r>
              <a:rPr lang="ar-EG" sz="3600" dirty="0">
                <a:solidFill>
                  <a:srgbClr val="C00000"/>
                </a:solidFill>
                <a:cs typeface="PT Simple Bold Ruled" pitchFamily="2" charset="-78"/>
              </a:rPr>
              <a:t>من مقاييس التشتت</a:t>
            </a:r>
            <a:endParaRPr lang="en-US" sz="3600" dirty="0">
              <a:solidFill>
                <a:srgbClr val="C00000"/>
              </a:solidFill>
              <a:cs typeface="PT Simple Bold Ruled" pitchFamily="2" charset="-78"/>
            </a:endParaRPr>
          </a:p>
        </p:txBody>
      </p:sp>
      <p:sp>
        <p:nvSpPr>
          <p:cNvPr id="27651" name="TextBox 2"/>
          <p:cNvSpPr txBox="1">
            <a:spLocks noChangeArrowheads="1"/>
          </p:cNvSpPr>
          <p:nvPr/>
        </p:nvSpPr>
        <p:spPr bwMode="auto">
          <a:xfrm>
            <a:off x="357188" y="1500188"/>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المدى</a:t>
            </a:r>
            <a:r>
              <a:rPr lang="ar-EG" sz="3200" dirty="0">
                <a:solidFill>
                  <a:schemeClr val="bg2"/>
                </a:solidFill>
                <a:cs typeface="PT Bold Heading" pitchFamily="2" charset="-78"/>
              </a:rPr>
              <a:t> </a:t>
            </a:r>
            <a:r>
              <a:rPr lang="en-US" sz="3200" dirty="0">
                <a:solidFill>
                  <a:schemeClr val="bg2"/>
                </a:solidFill>
                <a:cs typeface="PT Bold Heading" pitchFamily="2" charset="-78"/>
              </a:rPr>
              <a:t>Range                                               </a:t>
            </a:r>
            <a:endParaRPr lang="en-US" sz="3200" dirty="0">
              <a:solidFill>
                <a:schemeClr val="bg2"/>
              </a:solidFill>
            </a:endParaRPr>
          </a:p>
        </p:txBody>
      </p:sp>
      <p:sp>
        <p:nvSpPr>
          <p:cNvPr id="27652" name="TextBox 3"/>
          <p:cNvSpPr txBox="1">
            <a:spLocks noChangeArrowheads="1"/>
          </p:cNvSpPr>
          <p:nvPr/>
        </p:nvSpPr>
        <p:spPr bwMode="auto">
          <a:xfrm>
            <a:off x="428625" y="2273300"/>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الانحراف عن المتوسط</a:t>
            </a:r>
            <a:r>
              <a:rPr lang="en-US" sz="3200" dirty="0">
                <a:cs typeface="PT Bold Heading" pitchFamily="2" charset="-78"/>
              </a:rPr>
              <a:t>Mean Deviation           </a:t>
            </a:r>
            <a:endParaRPr lang="en-US" sz="3200" dirty="0"/>
          </a:p>
        </p:txBody>
      </p:sp>
      <p:sp>
        <p:nvSpPr>
          <p:cNvPr id="27653" name="TextBox 4"/>
          <p:cNvSpPr txBox="1">
            <a:spLocks noChangeArrowheads="1"/>
          </p:cNvSpPr>
          <p:nvPr/>
        </p:nvSpPr>
        <p:spPr bwMode="auto">
          <a:xfrm>
            <a:off x="866775" y="3344863"/>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    التباين</a:t>
            </a:r>
            <a:r>
              <a:rPr lang="en-US" sz="3200" dirty="0">
                <a:cs typeface="PT Bold Heading" pitchFamily="2" charset="-78"/>
              </a:rPr>
              <a:t>Variance                                          </a:t>
            </a:r>
            <a:endParaRPr lang="en-US" sz="3200" dirty="0"/>
          </a:p>
        </p:txBody>
      </p:sp>
      <p:sp>
        <p:nvSpPr>
          <p:cNvPr id="27654" name="TextBox 5"/>
          <p:cNvSpPr txBox="1">
            <a:spLocks noChangeArrowheads="1"/>
          </p:cNvSpPr>
          <p:nvPr/>
        </p:nvSpPr>
        <p:spPr bwMode="auto">
          <a:xfrm>
            <a:off x="866775" y="4487863"/>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    الانحراف المعياري</a:t>
            </a:r>
            <a:r>
              <a:rPr lang="en-US" sz="3200" dirty="0">
                <a:cs typeface="PT Bold Heading" pitchFamily="2" charset="-78"/>
              </a:rPr>
              <a:t>Standard Deviation          </a:t>
            </a:r>
            <a:endParaRPr lang="en-US" sz="3200" dirty="0"/>
          </a:p>
        </p:txBody>
      </p:sp>
      <p:sp>
        <p:nvSpPr>
          <p:cNvPr id="7" name="TextBox 5"/>
          <p:cNvSpPr txBox="1">
            <a:spLocks noChangeArrowheads="1"/>
          </p:cNvSpPr>
          <p:nvPr/>
        </p:nvSpPr>
        <p:spPr bwMode="auto">
          <a:xfrm>
            <a:off x="928688" y="5416550"/>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    معامل الاختلاف</a:t>
            </a:r>
            <a:r>
              <a:rPr lang="en-US" sz="3200" dirty="0">
                <a:cs typeface="PT Bold Heading" pitchFamily="2" charset="-78"/>
              </a:rPr>
              <a:t>Coefficient of Variation   </a:t>
            </a:r>
            <a:endParaRPr lang="en-US" sz="3200" dirty="0"/>
          </a:p>
        </p:txBody>
      </p:sp>
    </p:spTree>
    <p:extLst>
      <p:ext uri="{BB962C8B-B14F-4D97-AF65-F5344CB8AC3E}">
        <p14:creationId xmlns:p14="http://schemas.microsoft.com/office/powerpoint/2010/main" val="64200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2">
                                            <p:txEl>
                                              <p:pRg st="0" end="0"/>
                                            </p:txEl>
                                          </p:spTgt>
                                        </p:tgtEl>
                                        <p:attrNameLst>
                                          <p:attrName>style.visibility</p:attrName>
                                        </p:attrNameLst>
                                      </p:cBhvr>
                                      <p:to>
                                        <p:strVal val="visible"/>
                                      </p:to>
                                    </p:set>
                                    <p:anim calcmode="lin" valueType="num">
                                      <p:cBhvr additive="base">
                                        <p:cTn id="19"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3">
                                            <p:txEl>
                                              <p:pRg st="0" end="0"/>
                                            </p:txEl>
                                          </p:spTgt>
                                        </p:tgtEl>
                                        <p:attrNameLst>
                                          <p:attrName>style.visibility</p:attrName>
                                        </p:attrNameLst>
                                      </p:cBhvr>
                                      <p:to>
                                        <p:strVal val="visible"/>
                                      </p:to>
                                    </p:set>
                                    <p:anim calcmode="lin" valueType="num">
                                      <p:cBhvr additive="base">
                                        <p:cTn id="25" dur="500" fill="hold"/>
                                        <p:tgtEl>
                                          <p:spTgt spid="2765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4">
                                            <p:txEl>
                                              <p:pRg st="0" end="0"/>
                                            </p:txEl>
                                          </p:spTgt>
                                        </p:tgtEl>
                                        <p:attrNameLst>
                                          <p:attrName>style.visibility</p:attrName>
                                        </p:attrNameLst>
                                      </p:cBhvr>
                                      <p:to>
                                        <p:strVal val="visible"/>
                                      </p:to>
                                    </p:set>
                                    <p:anim calcmode="lin" valueType="num">
                                      <p:cBhvr additive="base">
                                        <p:cTn id="31" dur="500" fill="hold"/>
                                        <p:tgtEl>
                                          <p:spTgt spid="2765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P spid="27651" grpId="0" build="p"/>
      <p:bldP spid="27652" grpId="0" build="p"/>
      <p:bldP spid="27653" grpId="0" build="p"/>
      <p:bldP spid="27654"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533400" y="0"/>
            <a:ext cx="7772400" cy="1143000"/>
          </a:xfrm>
          <a:ln>
            <a:miter lim="800000"/>
            <a:headEnd/>
            <a:tailEnd/>
          </a:ln>
          <a:extLst/>
        </p:spPr>
        <p:txBody>
          <a:bodyPr/>
          <a:lstStyle/>
          <a:p>
            <a:pPr rtl="1" eaLnBrk="1" hangingPunct="1">
              <a:defRPr/>
            </a:pPr>
            <a:r>
              <a:rPr lang="ar-EG" sz="6600" kern="10" dirty="0" smtClean="0">
                <a:ln w="19050">
                  <a:solidFill>
                    <a:srgbClr val="339933"/>
                  </a:solidFill>
                  <a:round/>
                  <a:headEnd/>
                  <a:tailEnd/>
                </a:ln>
                <a:solidFill>
                  <a:srgbClr val="C00000"/>
                </a:solidFill>
                <a:effectLst>
                  <a:outerShdw dist="38100" dir="2700000" algn="tl" rotWithShape="0">
                    <a:srgbClr val="000000">
                      <a:alpha val="43137"/>
                    </a:srgbClr>
                  </a:outerShdw>
                </a:effectLst>
              </a:rPr>
              <a:t>المدى</a:t>
            </a:r>
            <a:r>
              <a:rPr lang="ar-EG" sz="6600" kern="10" dirty="0" smtClean="0">
                <a:ln w="19050">
                  <a:solidFill>
                    <a:srgbClr val="339933"/>
                  </a:solidFill>
                  <a:round/>
                  <a:headEnd/>
                  <a:tailEnd/>
                </a:ln>
                <a:solidFill>
                  <a:srgbClr val="99CC00"/>
                </a:solidFill>
                <a:effectLst>
                  <a:outerShdw dist="38100" dir="2700000" algn="tl" rotWithShape="0">
                    <a:srgbClr val="000000">
                      <a:alpha val="43137"/>
                    </a:srgbClr>
                  </a:outerShdw>
                </a:effectLst>
              </a:rPr>
              <a:t> </a:t>
            </a:r>
            <a:r>
              <a:rPr lang="en-US" kern="10" dirty="0" smtClean="0">
                <a:ln w="19050">
                  <a:solidFill>
                    <a:srgbClr val="339933"/>
                  </a:solidFill>
                  <a:round/>
                  <a:headEnd/>
                  <a:tailEnd/>
                </a:ln>
                <a:solidFill>
                  <a:srgbClr val="C00000"/>
                </a:solidFill>
                <a:effectLst>
                  <a:outerShdw dist="38100" dir="2700000" algn="tl" rotWithShape="0">
                    <a:srgbClr val="000000">
                      <a:alpha val="43137"/>
                    </a:srgbClr>
                  </a:outerShdw>
                </a:effectLst>
              </a:rPr>
              <a:t>Range</a:t>
            </a:r>
            <a:endParaRPr lang="en-US" dirty="0" smtClean="0">
              <a:solidFill>
                <a:srgbClr val="C00000"/>
              </a:solidFill>
            </a:endParaRPr>
          </a:p>
        </p:txBody>
      </p:sp>
      <p:sp>
        <p:nvSpPr>
          <p:cNvPr id="28675" name="Rectangle 3"/>
          <p:cNvSpPr>
            <a:spLocks noGrp="1" noChangeArrowheads="1"/>
          </p:cNvSpPr>
          <p:nvPr>
            <p:ph type="subTitle" idx="1"/>
          </p:nvPr>
        </p:nvSpPr>
        <p:spPr>
          <a:xfrm>
            <a:off x="0" y="1366838"/>
            <a:ext cx="9144000" cy="5562600"/>
          </a:xfrm>
        </p:spPr>
        <p:txBody>
          <a:bodyPr/>
          <a:lstStyle/>
          <a:p>
            <a:pPr algn="r" eaLnBrk="1" hangingPunct="1"/>
            <a:r>
              <a:rPr lang="ar-EG" sz="2800" b="1" u="sng" dirty="0" smtClean="0">
                <a:solidFill>
                  <a:schemeClr val="tx1"/>
                </a:solidFill>
                <a:cs typeface="PT Bold Heading" pitchFamily="2" charset="-78"/>
              </a:rPr>
              <a:t>تعريفه</a:t>
            </a:r>
            <a:r>
              <a:rPr lang="ar-SA" sz="2400" b="1" dirty="0" smtClean="0">
                <a:solidFill>
                  <a:schemeClr val="tx1"/>
                </a:solidFill>
                <a:cs typeface="PT Bold Heading" pitchFamily="2" charset="-78"/>
              </a:rPr>
              <a:t>:</a:t>
            </a:r>
            <a:endParaRPr lang="ar-EG" sz="2400" b="1" dirty="0" smtClean="0">
              <a:solidFill>
                <a:schemeClr val="tx1"/>
              </a:solidFill>
              <a:cs typeface="PT Bold Heading" pitchFamily="2" charset="-78"/>
            </a:endParaRPr>
          </a:p>
          <a:p>
            <a:pPr algn="r" eaLnBrk="1" hangingPunct="1"/>
            <a:r>
              <a:rPr lang="ar-SA" sz="2400" b="1" dirty="0" smtClean="0">
                <a:solidFill>
                  <a:schemeClr val="tx1"/>
                </a:solidFill>
                <a:cs typeface="PT Bold Heading" pitchFamily="2" charset="-78"/>
              </a:rPr>
              <a:t>يعرف المدى للبيانات بأنه الفرق بين أكبر قيمة وأصغر قيمة.</a:t>
            </a:r>
          </a:p>
          <a:p>
            <a:pPr algn="r" eaLnBrk="1" hangingPunct="1"/>
            <a:r>
              <a:rPr lang="ar-SA" sz="2800" b="1" dirty="0" smtClean="0">
                <a:solidFill>
                  <a:schemeClr val="tx1"/>
                </a:solidFill>
                <a:cs typeface="PT Bold Heading" pitchFamily="2" charset="-78"/>
              </a:rPr>
              <a:t>مثال ( 1) : قيست أطوال فريق لكرة السلة في إحدى المؤسسات التربوية فكانت بالسنتمترات كما يلي: 167, 188, 169, 172, 176. أوجد مدى تشتت أطوال الفريق.</a:t>
            </a:r>
          </a:p>
          <a:p>
            <a:pPr eaLnBrk="1" hangingPunct="1"/>
            <a:r>
              <a:rPr lang="ar-SA" sz="2800" b="1" dirty="0" smtClean="0">
                <a:solidFill>
                  <a:schemeClr val="tx1"/>
                </a:solidFill>
                <a:cs typeface="PT Bold Heading" pitchFamily="2" charset="-78"/>
              </a:rPr>
              <a:t>الحل: المدى = القيمة الكبرى ــ القيمة الصغرى</a:t>
            </a:r>
          </a:p>
          <a:p>
            <a:pPr rtl="1" eaLnBrk="1" hangingPunct="1"/>
            <a:r>
              <a:rPr lang="ar-EG" sz="2800" b="1" dirty="0" smtClean="0">
                <a:solidFill>
                  <a:schemeClr val="tx1"/>
                </a:solidFill>
                <a:cs typeface="PT Bold Heading" pitchFamily="2" charset="-78"/>
              </a:rPr>
              <a:t>1</a:t>
            </a:r>
            <a:r>
              <a:rPr lang="ar-SA" sz="2800" b="1" dirty="0" smtClean="0">
                <a:solidFill>
                  <a:schemeClr val="tx1"/>
                </a:solidFill>
                <a:cs typeface="PT Bold Heading" pitchFamily="2" charset="-78"/>
              </a:rPr>
              <a:t>88ــ167=21سم. </a:t>
            </a:r>
            <a:endParaRPr lang="ar-EG" sz="2800" b="1" dirty="0" smtClean="0">
              <a:solidFill>
                <a:schemeClr val="tx1"/>
              </a:solidFill>
              <a:cs typeface="PT Bold Heading" pitchFamily="2" charset="-78"/>
            </a:endParaRPr>
          </a:p>
          <a:p>
            <a:pPr algn="r" rtl="1" eaLnBrk="1" hangingPunct="1"/>
            <a:r>
              <a:rPr lang="ar-EG" sz="2800" b="1" u="sng" dirty="0" smtClean="0">
                <a:solidFill>
                  <a:schemeClr val="tx1"/>
                </a:solidFill>
                <a:cs typeface="PT Bold Heading" pitchFamily="2" charset="-78"/>
              </a:rPr>
              <a:t>مزاياه:</a:t>
            </a:r>
            <a:endParaRPr lang="ar-EG" sz="2800" b="1" dirty="0" smtClean="0">
              <a:solidFill>
                <a:schemeClr val="tx1"/>
              </a:solidFill>
              <a:cs typeface="PT Bold Heading" pitchFamily="2" charset="-78"/>
            </a:endParaRPr>
          </a:p>
          <a:p>
            <a:pPr algn="r" eaLnBrk="1" hangingPunct="1"/>
            <a:r>
              <a:rPr lang="ar-SA" sz="2400" b="1" dirty="0" smtClean="0">
                <a:solidFill>
                  <a:schemeClr val="tx1"/>
                </a:solidFill>
                <a:cs typeface="PT Bold Heading" pitchFamily="2" charset="-78"/>
              </a:rPr>
              <a:t>يستخدم المدى عادةً لإعطاء فكرة سريعة أولية عن طبيعة توزيع المفردات الإحصائية لأنه يمتاز ببساطته وسهولة حسابه</a:t>
            </a:r>
            <a:r>
              <a:rPr lang="ar-EG" sz="2400" b="1" dirty="0" smtClean="0">
                <a:solidFill>
                  <a:schemeClr val="tx1"/>
                </a:solidFill>
                <a:cs typeface="PT Bold Heading" pitchFamily="2" charset="-78"/>
              </a:rPr>
              <a:t>.</a:t>
            </a:r>
          </a:p>
          <a:p>
            <a:pPr algn="r" rtl="1" eaLnBrk="1" hangingPunct="1"/>
            <a:r>
              <a:rPr lang="ar-EG" sz="2400" b="1" u="sng" dirty="0" smtClean="0">
                <a:solidFill>
                  <a:schemeClr val="tx1"/>
                </a:solidFill>
                <a:cs typeface="PT Bold Heading" pitchFamily="2" charset="-78"/>
              </a:rPr>
              <a:t>عيوبه :</a:t>
            </a:r>
            <a:r>
              <a:rPr lang="ar-SA" sz="2400" b="1" dirty="0" smtClean="0">
                <a:solidFill>
                  <a:schemeClr val="tx1"/>
                </a:solidFill>
                <a:cs typeface="PT Bold Heading" pitchFamily="2" charset="-78"/>
              </a:rPr>
              <a:t> لا يعكس أثر جميع المشاهدات لأنه يعتمد على أكبر وأصغر قيمتين فقط.</a:t>
            </a:r>
            <a:r>
              <a:rPr lang="ar-EG" sz="2400" b="1" dirty="0" smtClean="0">
                <a:solidFill>
                  <a:schemeClr val="tx1"/>
                </a:solidFill>
                <a:cs typeface="PT Bold Heading" pitchFamily="2" charset="-78"/>
              </a:rPr>
              <a:t>لا يستخدم سوى قيمتين فقط ، تتأثر قيمته بالحد الأقصى والأعلى لتوزيع القيم </a:t>
            </a:r>
            <a:endParaRPr lang="ar-SA" sz="2400" b="1" dirty="0" smtClean="0">
              <a:solidFill>
                <a:schemeClr val="tx1"/>
              </a:solidFill>
              <a:cs typeface="PT Bold Heading" pitchFamily="2" charset="-78"/>
            </a:endParaRPr>
          </a:p>
        </p:txBody>
      </p:sp>
      <p:pic>
        <p:nvPicPr>
          <p:cNvPr id="28676" name="Picture 9" descr="lin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616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fade">
                                      <p:cBhvr>
                                        <p:cTn id="12" dur="2000"/>
                                        <p:tgtEl>
                                          <p:spTgt spid="286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8675">
                                            <p:txEl>
                                              <p:pRg st="0" end="0"/>
                                            </p:txEl>
                                          </p:spTgt>
                                        </p:tgtEl>
                                        <p:attrNameLst>
                                          <p:attrName>style.visibility</p:attrName>
                                        </p:attrNameLst>
                                      </p:cBhvr>
                                      <p:to>
                                        <p:strVal val="visible"/>
                                      </p:to>
                                    </p:set>
                                    <p:animEffect transition="in" filter="wipe(down)">
                                      <p:cBhvr>
                                        <p:cTn id="17" dur="500"/>
                                        <p:tgtEl>
                                          <p:spTgt spid="2867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8675">
                                            <p:txEl>
                                              <p:pRg st="1" end="1"/>
                                            </p:txEl>
                                          </p:spTgt>
                                        </p:tgtEl>
                                        <p:attrNameLst>
                                          <p:attrName>style.visibility</p:attrName>
                                        </p:attrNameLst>
                                      </p:cBhvr>
                                      <p:to>
                                        <p:strVal val="visible"/>
                                      </p:to>
                                    </p:set>
                                    <p:animEffect transition="in" filter="wipe(down)">
                                      <p:cBhvr>
                                        <p:cTn id="22" dur="500"/>
                                        <p:tgtEl>
                                          <p:spTgt spid="2867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675">
                                            <p:txEl>
                                              <p:pRg st="2" end="2"/>
                                            </p:txEl>
                                          </p:spTgt>
                                        </p:tgtEl>
                                        <p:attrNameLst>
                                          <p:attrName>style.visibility</p:attrName>
                                        </p:attrNameLst>
                                      </p:cBhvr>
                                      <p:to>
                                        <p:strVal val="visible"/>
                                      </p:to>
                                    </p:set>
                                    <p:animEffect transition="in" filter="wipe(down)">
                                      <p:cBhvr>
                                        <p:cTn id="27" dur="500"/>
                                        <p:tgtEl>
                                          <p:spTgt spid="2867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8675">
                                            <p:txEl>
                                              <p:pRg st="3" end="3"/>
                                            </p:txEl>
                                          </p:spTgt>
                                        </p:tgtEl>
                                        <p:attrNameLst>
                                          <p:attrName>style.visibility</p:attrName>
                                        </p:attrNameLst>
                                      </p:cBhvr>
                                      <p:to>
                                        <p:strVal val="visible"/>
                                      </p:to>
                                    </p:set>
                                    <p:animEffect transition="in" filter="wipe(down)">
                                      <p:cBhvr>
                                        <p:cTn id="32" dur="500"/>
                                        <p:tgtEl>
                                          <p:spTgt spid="28675">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8675">
                                            <p:txEl>
                                              <p:pRg st="4" end="4"/>
                                            </p:txEl>
                                          </p:spTgt>
                                        </p:tgtEl>
                                        <p:attrNameLst>
                                          <p:attrName>style.visibility</p:attrName>
                                        </p:attrNameLst>
                                      </p:cBhvr>
                                      <p:to>
                                        <p:strVal val="visible"/>
                                      </p:to>
                                    </p:set>
                                    <p:animEffect transition="in" filter="wipe(down)">
                                      <p:cBhvr>
                                        <p:cTn id="37" dur="500"/>
                                        <p:tgtEl>
                                          <p:spTgt spid="2867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8675">
                                            <p:txEl>
                                              <p:pRg st="5" end="5"/>
                                            </p:txEl>
                                          </p:spTgt>
                                        </p:tgtEl>
                                        <p:attrNameLst>
                                          <p:attrName>style.visibility</p:attrName>
                                        </p:attrNameLst>
                                      </p:cBhvr>
                                      <p:to>
                                        <p:strVal val="visible"/>
                                      </p:to>
                                    </p:set>
                                    <p:animEffect transition="in" filter="wipe(down)">
                                      <p:cBhvr>
                                        <p:cTn id="42" dur="500"/>
                                        <p:tgtEl>
                                          <p:spTgt spid="28675">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8675">
                                            <p:txEl>
                                              <p:pRg st="6" end="6"/>
                                            </p:txEl>
                                          </p:spTgt>
                                        </p:tgtEl>
                                        <p:attrNameLst>
                                          <p:attrName>style.visibility</p:attrName>
                                        </p:attrNameLst>
                                      </p:cBhvr>
                                      <p:to>
                                        <p:strVal val="visible"/>
                                      </p:to>
                                    </p:set>
                                    <p:animEffect transition="in" filter="wipe(down)">
                                      <p:cBhvr>
                                        <p:cTn id="47" dur="500"/>
                                        <p:tgtEl>
                                          <p:spTgt spid="28675">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8675">
                                            <p:txEl>
                                              <p:pRg st="7" end="7"/>
                                            </p:txEl>
                                          </p:spTgt>
                                        </p:tgtEl>
                                        <p:attrNameLst>
                                          <p:attrName>style.visibility</p:attrName>
                                        </p:attrNameLst>
                                      </p:cBhvr>
                                      <p:to>
                                        <p:strVal val="visible"/>
                                      </p:to>
                                    </p:set>
                                    <p:animEffect transition="in" filter="wipe(down)">
                                      <p:cBhvr>
                                        <p:cTn id="5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57166"/>
            <a:ext cx="8858280" cy="707886"/>
          </a:xfrm>
          <a:prstGeom prst="rect">
            <a:avLst/>
          </a:prstGeom>
        </p:spPr>
        <p:txBody>
          <a:bodyPr>
            <a:spAutoFit/>
          </a:bodyPr>
          <a:lstStyle/>
          <a:p>
            <a:pPr>
              <a:defRPr/>
            </a:pPr>
            <a:r>
              <a:rPr lang="ar-EG" sz="4000" kern="10" dirty="0">
                <a:ln w="19050">
                  <a:solidFill>
                    <a:srgbClr val="339933"/>
                  </a:solidFill>
                  <a:round/>
                  <a:headEnd/>
                  <a:tailEnd/>
                </a:ln>
                <a:solidFill>
                  <a:srgbClr val="C00000"/>
                </a:solidFill>
                <a:effectLst>
                  <a:outerShdw dist="38100" dir="2700000" algn="tl" rotWithShape="0">
                    <a:srgbClr val="000000">
                      <a:alpha val="43137"/>
                    </a:srgbClr>
                  </a:outerShdw>
                </a:effectLst>
              </a:rPr>
              <a:t>الانحراف عن المتوسط</a:t>
            </a:r>
            <a:r>
              <a:rPr lang="en-US" sz="4000" kern="10" dirty="0">
                <a:ln w="19050">
                  <a:solidFill>
                    <a:srgbClr val="339933"/>
                  </a:solidFill>
                  <a:round/>
                  <a:headEnd/>
                  <a:tailEnd/>
                </a:ln>
                <a:solidFill>
                  <a:srgbClr val="C00000"/>
                </a:solidFill>
                <a:effectLst>
                  <a:outerShdw dist="38100" dir="2700000" algn="tl" rotWithShape="0">
                    <a:srgbClr val="000000">
                      <a:alpha val="43137"/>
                    </a:srgbClr>
                  </a:outerShdw>
                </a:effectLst>
              </a:rPr>
              <a:t>Mean Deviation        </a:t>
            </a:r>
            <a:r>
              <a:rPr lang="ar-EG" sz="4000" kern="10" dirty="0">
                <a:ln w="19050">
                  <a:solidFill>
                    <a:srgbClr val="339933"/>
                  </a:solidFill>
                  <a:round/>
                  <a:headEnd/>
                  <a:tailEnd/>
                </a:ln>
                <a:solidFill>
                  <a:srgbClr val="C00000"/>
                </a:solidFill>
                <a:effectLst>
                  <a:outerShdw dist="38100" dir="2700000" algn="tl" rotWithShape="0">
                    <a:srgbClr val="000000">
                      <a:alpha val="43137"/>
                    </a:srgbClr>
                  </a:outerShdw>
                </a:effectLst>
              </a:rPr>
              <a:t>  </a:t>
            </a:r>
            <a:r>
              <a:rPr lang="en-US" sz="4000" kern="10" dirty="0">
                <a:ln w="19050">
                  <a:solidFill>
                    <a:srgbClr val="339933"/>
                  </a:solidFill>
                  <a:round/>
                  <a:headEnd/>
                  <a:tailEnd/>
                </a:ln>
                <a:solidFill>
                  <a:srgbClr val="C00000"/>
                </a:solidFill>
                <a:effectLst>
                  <a:outerShdw dist="38100" dir="2700000" algn="tl" rotWithShape="0">
                    <a:srgbClr val="000000">
                      <a:alpha val="43137"/>
                    </a:srgbClr>
                  </a:outerShdw>
                </a:effectLst>
              </a:rPr>
              <a:t> </a:t>
            </a:r>
            <a:endParaRPr lang="en-US" sz="4000" dirty="0">
              <a:solidFill>
                <a:srgbClr val="C00000"/>
              </a:solidFill>
            </a:endParaRPr>
          </a:p>
        </p:txBody>
      </p:sp>
      <p:sp>
        <p:nvSpPr>
          <p:cNvPr id="29699" name="TextBox 3"/>
          <p:cNvSpPr txBox="1">
            <a:spLocks noChangeArrowheads="1"/>
          </p:cNvSpPr>
          <p:nvPr/>
        </p:nvSpPr>
        <p:spPr bwMode="auto">
          <a:xfrm>
            <a:off x="214313" y="1357313"/>
            <a:ext cx="8715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solidFill>
                  <a:srgbClr val="C00000"/>
                </a:solidFill>
              </a:rPr>
              <a:t>يقيس التشتت بين القيم المختلفة للبيانات وقيمة المتوسط </a:t>
            </a:r>
            <a:endParaRPr lang="en-US" sz="3200" dirty="0">
              <a:solidFill>
                <a:srgbClr val="C00000"/>
              </a:solidFill>
            </a:endParaRPr>
          </a:p>
        </p:txBody>
      </p:sp>
      <p:sp>
        <p:nvSpPr>
          <p:cNvPr id="29700" name="TextBox 4"/>
          <p:cNvSpPr txBox="1">
            <a:spLocks noChangeArrowheads="1"/>
          </p:cNvSpPr>
          <p:nvPr/>
        </p:nvSpPr>
        <p:spPr bwMode="auto">
          <a:xfrm>
            <a:off x="366713" y="1844675"/>
            <a:ext cx="871537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u="sng" dirty="0">
                <a:solidFill>
                  <a:srgbClr val="C00000"/>
                </a:solidFill>
              </a:rPr>
              <a:t>القانون</a:t>
            </a:r>
            <a:r>
              <a:rPr lang="ar-EG" sz="3200" dirty="0">
                <a:solidFill>
                  <a:srgbClr val="C00000"/>
                </a:solidFill>
              </a:rPr>
              <a:t> :</a:t>
            </a:r>
          </a:p>
          <a:p>
            <a:pPr algn="r" rtl="1" eaLnBrk="1" hangingPunct="1"/>
            <a:r>
              <a:rPr lang="ar-EG" sz="3200" dirty="0">
                <a:solidFill>
                  <a:srgbClr val="C00000"/>
                </a:solidFill>
              </a:rPr>
              <a:t>                                   مج   ح  </a:t>
            </a:r>
          </a:p>
          <a:p>
            <a:pPr algn="r" rtl="1" eaLnBrk="1" hangingPunct="1"/>
            <a:r>
              <a:rPr lang="ar-EG" sz="3200" dirty="0">
                <a:solidFill>
                  <a:schemeClr val="bg1"/>
                </a:solidFill>
              </a:rPr>
              <a:t>الانحراف عن المتوسط = ـــــــــــــــــــ</a:t>
            </a:r>
          </a:p>
          <a:p>
            <a:pPr algn="r" rtl="1" eaLnBrk="1" hangingPunct="1"/>
            <a:r>
              <a:rPr lang="ar-EG" sz="3200" dirty="0">
                <a:solidFill>
                  <a:schemeClr val="bg1"/>
                </a:solidFill>
              </a:rPr>
              <a:t>                                      </a:t>
            </a:r>
            <a:r>
              <a:rPr lang="ar-EG" sz="3200" dirty="0">
                <a:solidFill>
                  <a:srgbClr val="C00000"/>
                </a:solidFill>
              </a:rPr>
              <a:t>ن</a:t>
            </a:r>
            <a:endParaRPr lang="en-US" sz="3200" dirty="0">
              <a:solidFill>
                <a:srgbClr val="C00000"/>
              </a:solidFill>
            </a:endParaRPr>
          </a:p>
        </p:txBody>
      </p:sp>
      <p:sp>
        <p:nvSpPr>
          <p:cNvPr id="20485" name="Line 9"/>
          <p:cNvSpPr>
            <a:spLocks noChangeShapeType="1"/>
          </p:cNvSpPr>
          <p:nvPr/>
        </p:nvSpPr>
        <p:spPr bwMode="auto">
          <a:xfrm>
            <a:off x="4883150" y="2357438"/>
            <a:ext cx="46038" cy="571500"/>
          </a:xfrm>
          <a:prstGeom prst="line">
            <a:avLst/>
          </a:prstGeom>
          <a:noFill/>
          <a:ln w="9525">
            <a:solidFill>
              <a:srgbClr val="CC0066"/>
            </a:solidFill>
            <a:round/>
            <a:headEnd/>
            <a:tailEnd/>
          </a:ln>
          <a:effectLst>
            <a:prstShdw prst="shdw17" dist="17961" dir="13500000">
              <a:srgbClr val="7A003D"/>
            </a:prstShdw>
          </a:effectLst>
          <a:extLst>
            <a:ext uri="{909E8E84-426E-40DD-AFC4-6F175D3DCCD1}">
              <a14:hiddenFill xmlns:a14="http://schemas.microsoft.com/office/drawing/2010/main">
                <a:noFill/>
              </a14:hiddenFill>
            </a:ext>
          </a:extLst>
        </p:spPr>
        <p:txBody>
          <a:bodyPr/>
          <a:lstStyle/>
          <a:p>
            <a:endParaRPr lang="ar-EG"/>
          </a:p>
        </p:txBody>
      </p:sp>
      <p:sp>
        <p:nvSpPr>
          <p:cNvPr id="20486" name="Line 9"/>
          <p:cNvSpPr>
            <a:spLocks noChangeShapeType="1"/>
          </p:cNvSpPr>
          <p:nvPr/>
        </p:nvSpPr>
        <p:spPr bwMode="auto">
          <a:xfrm>
            <a:off x="4286250" y="2357438"/>
            <a:ext cx="46038" cy="642937"/>
          </a:xfrm>
          <a:prstGeom prst="line">
            <a:avLst/>
          </a:prstGeom>
          <a:noFill/>
          <a:ln w="9525">
            <a:solidFill>
              <a:srgbClr val="CC0066"/>
            </a:solidFill>
            <a:round/>
            <a:headEnd/>
            <a:tailEnd/>
          </a:ln>
          <a:effectLst>
            <a:prstShdw prst="shdw17" dist="17961" dir="13500000">
              <a:srgbClr val="7A003D"/>
            </a:prstShdw>
          </a:effectLst>
          <a:extLst>
            <a:ext uri="{909E8E84-426E-40DD-AFC4-6F175D3DCCD1}">
              <a14:hiddenFill xmlns:a14="http://schemas.microsoft.com/office/drawing/2010/main">
                <a:noFill/>
              </a14:hiddenFill>
            </a:ext>
          </a:extLst>
        </p:spPr>
        <p:txBody>
          <a:bodyPr/>
          <a:lstStyle/>
          <a:p>
            <a:endParaRPr lang="ar-EG"/>
          </a:p>
        </p:txBody>
      </p:sp>
      <p:sp>
        <p:nvSpPr>
          <p:cNvPr id="29703" name="TextBox 7"/>
          <p:cNvSpPr txBox="1">
            <a:spLocks noChangeArrowheads="1"/>
          </p:cNvSpPr>
          <p:nvPr/>
        </p:nvSpPr>
        <p:spPr bwMode="auto">
          <a:xfrm>
            <a:off x="366713" y="3844925"/>
            <a:ext cx="87153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a:solidFill>
                  <a:srgbClr val="C00000"/>
                </a:solidFill>
              </a:rPr>
              <a:t>مج = المجموع </a:t>
            </a:r>
          </a:p>
          <a:p>
            <a:pPr algn="r" rtl="1" eaLnBrk="1" hangingPunct="1"/>
            <a:r>
              <a:rPr lang="ar-EG" sz="3200">
                <a:solidFill>
                  <a:srgbClr val="C00000"/>
                </a:solidFill>
              </a:rPr>
              <a:t>ن = عدد القيم </a:t>
            </a:r>
          </a:p>
          <a:p>
            <a:pPr algn="r" rtl="1" eaLnBrk="1" hangingPunct="1"/>
            <a:r>
              <a:rPr lang="ar-EG" sz="3200">
                <a:solidFill>
                  <a:srgbClr val="C00000"/>
                </a:solidFill>
              </a:rPr>
              <a:t>ح = الانحراف عن المتوسط</a:t>
            </a:r>
          </a:p>
          <a:p>
            <a:pPr algn="r" rtl="1" eaLnBrk="1" hangingPunct="1"/>
            <a:r>
              <a:rPr lang="ar-EG" sz="3200">
                <a:solidFill>
                  <a:srgbClr val="C00000"/>
                </a:solidFill>
              </a:rPr>
              <a:t>الخطان الرأسيان يرمزان إلى أن الانحرافات تؤخذ بدون إشاراتها الجبرية </a:t>
            </a:r>
            <a:endParaRPr lang="en-US" sz="3200">
              <a:solidFill>
                <a:srgbClr val="C00000"/>
              </a:solidFill>
            </a:endParaRPr>
          </a:p>
        </p:txBody>
      </p:sp>
      <p:pic>
        <p:nvPicPr>
          <p:cNvPr id="29704" name="Picture 9" descr="lin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256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9704"/>
                                        </p:tgtEl>
                                        <p:attrNameLst>
                                          <p:attrName>style.visibility</p:attrName>
                                        </p:attrNameLst>
                                      </p:cBhvr>
                                      <p:to>
                                        <p:strVal val="visible"/>
                                      </p:to>
                                    </p:set>
                                    <p:animEffect transition="in" filter="wipe(down)">
                                      <p:cBhvr>
                                        <p:cTn id="7" dur="500"/>
                                        <p:tgtEl>
                                          <p:spTgt spid="29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wipe(down)">
                                      <p:cBhvr>
                                        <p:cTn id="12" dur="5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700">
                                            <p:txEl>
                                              <p:pRg st="0" end="0"/>
                                            </p:txEl>
                                          </p:spTgt>
                                        </p:tgtEl>
                                        <p:attrNameLst>
                                          <p:attrName>style.visibility</p:attrName>
                                        </p:attrNameLst>
                                      </p:cBhvr>
                                      <p:to>
                                        <p:strVal val="visible"/>
                                      </p:to>
                                    </p:set>
                                    <p:animEffect transition="in" filter="wipe(down)">
                                      <p:cBhvr>
                                        <p:cTn id="17" dur="500"/>
                                        <p:tgtEl>
                                          <p:spTgt spid="2970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700">
                                            <p:txEl>
                                              <p:pRg st="1" end="1"/>
                                            </p:txEl>
                                          </p:spTgt>
                                        </p:tgtEl>
                                        <p:attrNameLst>
                                          <p:attrName>style.visibility</p:attrName>
                                        </p:attrNameLst>
                                      </p:cBhvr>
                                      <p:to>
                                        <p:strVal val="visible"/>
                                      </p:to>
                                    </p:set>
                                    <p:animEffect transition="in" filter="wipe(down)">
                                      <p:cBhvr>
                                        <p:cTn id="22" dur="500"/>
                                        <p:tgtEl>
                                          <p:spTgt spid="29700">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700">
                                            <p:txEl>
                                              <p:pRg st="2" end="2"/>
                                            </p:txEl>
                                          </p:spTgt>
                                        </p:tgtEl>
                                        <p:attrNameLst>
                                          <p:attrName>style.visibility</p:attrName>
                                        </p:attrNameLst>
                                      </p:cBhvr>
                                      <p:to>
                                        <p:strVal val="visible"/>
                                      </p:to>
                                    </p:set>
                                    <p:animEffect transition="in" filter="wipe(down)">
                                      <p:cBhvr>
                                        <p:cTn id="27" dur="500"/>
                                        <p:tgtEl>
                                          <p:spTgt spid="29700">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9700">
                                            <p:txEl>
                                              <p:pRg st="3" end="3"/>
                                            </p:txEl>
                                          </p:spTgt>
                                        </p:tgtEl>
                                        <p:attrNameLst>
                                          <p:attrName>style.visibility</p:attrName>
                                        </p:attrNameLst>
                                      </p:cBhvr>
                                      <p:to>
                                        <p:strVal val="visible"/>
                                      </p:to>
                                    </p:set>
                                    <p:animEffect transition="in" filter="wipe(down)">
                                      <p:cBhvr>
                                        <p:cTn id="32" dur="500"/>
                                        <p:tgtEl>
                                          <p:spTgt spid="29700">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703">
                                            <p:txEl>
                                              <p:pRg st="0" end="0"/>
                                            </p:txEl>
                                          </p:spTgt>
                                        </p:tgtEl>
                                        <p:attrNameLst>
                                          <p:attrName>style.visibility</p:attrName>
                                        </p:attrNameLst>
                                      </p:cBhvr>
                                      <p:to>
                                        <p:strVal val="visible"/>
                                      </p:to>
                                    </p:set>
                                    <p:animEffect transition="in" filter="wipe(down)">
                                      <p:cBhvr>
                                        <p:cTn id="37" dur="500"/>
                                        <p:tgtEl>
                                          <p:spTgt spid="2970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9703">
                                            <p:txEl>
                                              <p:pRg st="1" end="1"/>
                                            </p:txEl>
                                          </p:spTgt>
                                        </p:tgtEl>
                                        <p:attrNameLst>
                                          <p:attrName>style.visibility</p:attrName>
                                        </p:attrNameLst>
                                      </p:cBhvr>
                                      <p:to>
                                        <p:strVal val="visible"/>
                                      </p:to>
                                    </p:set>
                                    <p:animEffect transition="in" filter="wipe(down)">
                                      <p:cBhvr>
                                        <p:cTn id="42" dur="500"/>
                                        <p:tgtEl>
                                          <p:spTgt spid="2970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9703">
                                            <p:txEl>
                                              <p:pRg st="2" end="2"/>
                                            </p:txEl>
                                          </p:spTgt>
                                        </p:tgtEl>
                                        <p:attrNameLst>
                                          <p:attrName>style.visibility</p:attrName>
                                        </p:attrNameLst>
                                      </p:cBhvr>
                                      <p:to>
                                        <p:strVal val="visible"/>
                                      </p:to>
                                    </p:set>
                                    <p:animEffect transition="in" filter="wipe(down)">
                                      <p:cBhvr>
                                        <p:cTn id="47" dur="500"/>
                                        <p:tgtEl>
                                          <p:spTgt spid="29703">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9703">
                                            <p:txEl>
                                              <p:pRg st="3" end="3"/>
                                            </p:txEl>
                                          </p:spTgt>
                                        </p:tgtEl>
                                        <p:attrNameLst>
                                          <p:attrName>style.visibility</p:attrName>
                                        </p:attrNameLst>
                                      </p:cBhvr>
                                      <p:to>
                                        <p:strVal val="visible"/>
                                      </p:to>
                                    </p:set>
                                    <p:animEffect transition="in" filter="wipe(down)">
                                      <p:cBhvr>
                                        <p:cTn id="52" dur="500"/>
                                        <p:tgtEl>
                                          <p:spTgt spid="297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29700" grpId="0" build="p"/>
      <p:bldP spid="297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214313" y="357188"/>
            <a:ext cx="871537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solidFill>
                  <a:srgbClr val="C00000"/>
                </a:solidFill>
              </a:rPr>
              <a:t>مثال:</a:t>
            </a:r>
          </a:p>
          <a:p>
            <a:pPr algn="r" rtl="1" eaLnBrk="1" hangingPunct="1"/>
            <a:r>
              <a:rPr lang="ar-EG" sz="3200" dirty="0">
                <a:cs typeface="PT Bold Heading" pitchFamily="2" charset="-78"/>
              </a:rPr>
              <a:t>لدينا خمسة من الأودية النهرية في منطقة ما ( بالكيلو متر) هي:</a:t>
            </a:r>
          </a:p>
          <a:p>
            <a:pPr algn="ctr" rtl="1" eaLnBrk="1" hangingPunct="1"/>
            <a:r>
              <a:rPr lang="ar-EG" sz="3200" dirty="0">
                <a:cs typeface="PT Bold Heading" pitchFamily="2" charset="-78"/>
              </a:rPr>
              <a:t>17 ، 14 ، 10 ، 7 ، 2 </a:t>
            </a:r>
          </a:p>
          <a:p>
            <a:pPr algn="r" rtl="1" eaLnBrk="1" hangingPunct="1"/>
            <a:r>
              <a:rPr lang="ar-EG" sz="3200" dirty="0">
                <a:cs typeface="PT Bold Heading" pitchFamily="2" charset="-78"/>
              </a:rPr>
              <a:t>احسب الانحراف عن المتوسط لها</a:t>
            </a:r>
            <a:endParaRPr lang="en-US" sz="3200" dirty="0">
              <a:cs typeface="PT Bold Heading" pitchFamily="2" charset="-78"/>
            </a:endParaRPr>
          </a:p>
        </p:txBody>
      </p:sp>
      <p:sp>
        <p:nvSpPr>
          <p:cNvPr id="30723" name="TextBox 2"/>
          <p:cNvSpPr txBox="1">
            <a:spLocks noChangeArrowheads="1"/>
          </p:cNvSpPr>
          <p:nvPr/>
        </p:nvSpPr>
        <p:spPr bwMode="auto">
          <a:xfrm>
            <a:off x="214313" y="2416175"/>
            <a:ext cx="871537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solidFill>
                  <a:srgbClr val="C00000"/>
                </a:solidFill>
              </a:rPr>
              <a:t>الحل:</a:t>
            </a:r>
          </a:p>
          <a:p>
            <a:pPr algn="r" rtl="1" eaLnBrk="1" hangingPunct="1"/>
            <a:r>
              <a:rPr lang="ar-EG" sz="3200" dirty="0">
                <a:cs typeface="PT Bold Heading" pitchFamily="2" charset="-78"/>
              </a:rPr>
              <a:t>نحسب المتوسط الحسابي لها = 50 / 5 = 10 كيلو متراً</a:t>
            </a:r>
          </a:p>
          <a:p>
            <a:pPr algn="r" rtl="1" eaLnBrk="1" hangingPunct="1"/>
            <a:r>
              <a:rPr lang="ar-EG" sz="3200" dirty="0">
                <a:cs typeface="PT Bold Heading" pitchFamily="2" charset="-78"/>
              </a:rPr>
              <a:t>نكون انحرافات القيم عن هذا المتوسط وتكون كالآتي:</a:t>
            </a:r>
          </a:p>
          <a:p>
            <a:pPr algn="r" rtl="1" eaLnBrk="1" hangingPunct="1"/>
            <a:r>
              <a:rPr lang="en-US" sz="3200" dirty="0">
                <a:cs typeface="PT Bold Heading" pitchFamily="2" charset="-78"/>
              </a:rPr>
              <a:t>10</a:t>
            </a:r>
            <a:r>
              <a:rPr lang="ar-EG" sz="3200" dirty="0">
                <a:cs typeface="PT Bold Heading" pitchFamily="2" charset="-78"/>
              </a:rPr>
              <a:t>– </a:t>
            </a:r>
            <a:r>
              <a:rPr lang="en-US" sz="3200" dirty="0">
                <a:cs typeface="PT Bold Heading" pitchFamily="2" charset="-78"/>
              </a:rPr>
              <a:t>17</a:t>
            </a:r>
            <a:r>
              <a:rPr lang="ar-EG" sz="3200" dirty="0">
                <a:cs typeface="PT Bold Heading" pitchFamily="2" charset="-78"/>
              </a:rPr>
              <a:t>= </a:t>
            </a:r>
            <a:r>
              <a:rPr lang="en-US" sz="3200" dirty="0">
                <a:cs typeface="PT Bold Heading" pitchFamily="2" charset="-78"/>
              </a:rPr>
              <a:t>-</a:t>
            </a:r>
            <a:r>
              <a:rPr lang="ar-EG" sz="3200" dirty="0">
                <a:cs typeface="PT Bold Heading" pitchFamily="2" charset="-78"/>
              </a:rPr>
              <a:t> 7، </a:t>
            </a:r>
            <a:r>
              <a:rPr lang="en-US" sz="3200" dirty="0">
                <a:cs typeface="PT Bold Heading" pitchFamily="2" charset="-78"/>
              </a:rPr>
              <a:t>10</a:t>
            </a:r>
            <a:r>
              <a:rPr lang="ar-EG" sz="3200" dirty="0">
                <a:cs typeface="PT Bold Heading" pitchFamily="2" charset="-78"/>
              </a:rPr>
              <a:t>– </a:t>
            </a:r>
            <a:r>
              <a:rPr lang="en-US" sz="3200" dirty="0">
                <a:cs typeface="PT Bold Heading" pitchFamily="2" charset="-78"/>
              </a:rPr>
              <a:t>14</a:t>
            </a:r>
            <a:r>
              <a:rPr lang="ar-EG" sz="3200" dirty="0">
                <a:cs typeface="PT Bold Heading" pitchFamily="2" charset="-78"/>
              </a:rPr>
              <a:t>= </a:t>
            </a:r>
            <a:r>
              <a:rPr lang="en-US" sz="3200" dirty="0">
                <a:cs typeface="PT Bold Heading" pitchFamily="2" charset="-78"/>
              </a:rPr>
              <a:t>-</a:t>
            </a:r>
            <a:r>
              <a:rPr lang="ar-EG" sz="3200" dirty="0">
                <a:cs typeface="PT Bold Heading" pitchFamily="2" charset="-78"/>
              </a:rPr>
              <a:t>4 ، 10 – 10 = صفر ، </a:t>
            </a:r>
            <a:r>
              <a:rPr lang="en-US" sz="3200" dirty="0">
                <a:cs typeface="PT Bold Heading" pitchFamily="2" charset="-78"/>
              </a:rPr>
              <a:t>10</a:t>
            </a:r>
            <a:r>
              <a:rPr lang="ar-EG" sz="3200" dirty="0">
                <a:cs typeface="PT Bold Heading" pitchFamily="2" charset="-78"/>
              </a:rPr>
              <a:t>– </a:t>
            </a:r>
            <a:r>
              <a:rPr lang="en-US" sz="3200" dirty="0">
                <a:cs typeface="PT Bold Heading" pitchFamily="2" charset="-78"/>
              </a:rPr>
              <a:t>7</a:t>
            </a:r>
            <a:r>
              <a:rPr lang="ar-EG" sz="3200" dirty="0">
                <a:cs typeface="PT Bold Heading" pitchFamily="2" charset="-78"/>
              </a:rPr>
              <a:t>= </a:t>
            </a:r>
            <a:r>
              <a:rPr lang="en-US" sz="3200" dirty="0">
                <a:cs typeface="PT Bold Heading" pitchFamily="2" charset="-78"/>
              </a:rPr>
              <a:t>+</a:t>
            </a:r>
            <a:r>
              <a:rPr lang="ar-EG" sz="3200" dirty="0">
                <a:cs typeface="PT Bold Heading" pitchFamily="2" charset="-78"/>
              </a:rPr>
              <a:t>3 ، </a:t>
            </a:r>
            <a:r>
              <a:rPr lang="en-US" sz="3200" dirty="0">
                <a:cs typeface="PT Bold Heading" pitchFamily="2" charset="-78"/>
              </a:rPr>
              <a:t>10</a:t>
            </a:r>
            <a:r>
              <a:rPr lang="ar-EG" sz="3200" dirty="0">
                <a:cs typeface="PT Bold Heading" pitchFamily="2" charset="-78"/>
              </a:rPr>
              <a:t>- </a:t>
            </a:r>
            <a:r>
              <a:rPr lang="en-US" sz="3200" dirty="0">
                <a:cs typeface="PT Bold Heading" pitchFamily="2" charset="-78"/>
              </a:rPr>
              <a:t>2</a:t>
            </a:r>
            <a:r>
              <a:rPr lang="ar-EG" sz="3200" dirty="0">
                <a:cs typeface="PT Bold Heading" pitchFamily="2" charset="-78"/>
              </a:rPr>
              <a:t>= </a:t>
            </a:r>
            <a:r>
              <a:rPr lang="en-US" sz="3200" dirty="0">
                <a:cs typeface="PT Bold Heading" pitchFamily="2" charset="-78"/>
              </a:rPr>
              <a:t>+</a:t>
            </a:r>
            <a:r>
              <a:rPr lang="ar-EG" sz="3200" dirty="0">
                <a:cs typeface="PT Bold Heading" pitchFamily="2" charset="-78"/>
              </a:rPr>
              <a:t>8 . وبإهمال الإشارة السالبة يكون الانحراف عن المتوسط هو</a:t>
            </a:r>
          </a:p>
          <a:p>
            <a:pPr algn="r" rtl="1" eaLnBrk="1" hangingPunct="1"/>
            <a:r>
              <a:rPr lang="ar-EG" sz="2800" dirty="0">
                <a:cs typeface="PT Bold Heading" pitchFamily="2" charset="-78"/>
              </a:rPr>
              <a:t>                                  +7 + 4 + صفر +3 + 8        22</a:t>
            </a:r>
          </a:p>
          <a:p>
            <a:pPr algn="r" rtl="1" eaLnBrk="1" hangingPunct="1"/>
            <a:r>
              <a:rPr lang="ar-EG" sz="2800" dirty="0">
                <a:cs typeface="PT Bold Heading" pitchFamily="2" charset="-78"/>
              </a:rPr>
              <a:t>الانحراف عن المتوسط = ـــــــــــــــــــــــــــــــــــــــــــ  =  ـــــــــ = 4.4 </a:t>
            </a:r>
          </a:p>
          <a:p>
            <a:pPr algn="r" rtl="1" eaLnBrk="1" hangingPunct="1"/>
            <a:r>
              <a:rPr lang="ar-EG" sz="2800" dirty="0">
                <a:cs typeface="PT Bold Heading" pitchFamily="2" charset="-78"/>
              </a:rPr>
              <a:t>                                                  5                        5</a:t>
            </a:r>
            <a:r>
              <a:rPr lang="ar-EG" sz="3200" dirty="0">
                <a:cs typeface="PT Bold Heading" pitchFamily="2" charset="-78"/>
              </a:rPr>
              <a:t>            </a:t>
            </a:r>
            <a:endParaRPr lang="en-US" sz="3200" dirty="0">
              <a:cs typeface="PT Bold Heading" pitchFamily="2" charset="-78"/>
            </a:endParaRPr>
          </a:p>
        </p:txBody>
      </p:sp>
    </p:spTree>
    <p:extLst>
      <p:ext uri="{BB962C8B-B14F-4D97-AF65-F5344CB8AC3E}">
        <p14:creationId xmlns:p14="http://schemas.microsoft.com/office/powerpoint/2010/main" val="3251748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fade">
                                      <p:cBhvr>
                                        <p:cTn id="7" dur="20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fade">
                                      <p:cBhvr>
                                        <p:cTn id="12" dur="2000"/>
                                        <p:tgtEl>
                                          <p:spTgt spid="307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fade">
                                      <p:cBhvr>
                                        <p:cTn id="17" dur="2000"/>
                                        <p:tgtEl>
                                          <p:spTgt spid="307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fade">
                                      <p:cBhvr>
                                        <p:cTn id="22" dur="2000"/>
                                        <p:tgtEl>
                                          <p:spTgt spid="307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23">
                                            <p:txEl>
                                              <p:pRg st="0" end="0"/>
                                            </p:txEl>
                                          </p:spTgt>
                                        </p:tgtEl>
                                        <p:attrNameLst>
                                          <p:attrName>style.visibility</p:attrName>
                                        </p:attrNameLst>
                                      </p:cBhvr>
                                      <p:to>
                                        <p:strVal val="visible"/>
                                      </p:to>
                                    </p:set>
                                    <p:animEffect transition="in" filter="wipe(down)">
                                      <p:cBhvr>
                                        <p:cTn id="27" dur="500"/>
                                        <p:tgtEl>
                                          <p:spTgt spid="3072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723">
                                            <p:txEl>
                                              <p:pRg st="1" end="1"/>
                                            </p:txEl>
                                          </p:spTgt>
                                        </p:tgtEl>
                                        <p:attrNameLst>
                                          <p:attrName>style.visibility</p:attrName>
                                        </p:attrNameLst>
                                      </p:cBhvr>
                                      <p:to>
                                        <p:strVal val="visible"/>
                                      </p:to>
                                    </p:set>
                                    <p:animEffect transition="in" filter="wipe(down)">
                                      <p:cBhvr>
                                        <p:cTn id="32" dur="500"/>
                                        <p:tgtEl>
                                          <p:spTgt spid="30723">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0723">
                                            <p:txEl>
                                              <p:pRg st="2" end="2"/>
                                            </p:txEl>
                                          </p:spTgt>
                                        </p:tgtEl>
                                        <p:attrNameLst>
                                          <p:attrName>style.visibility</p:attrName>
                                        </p:attrNameLst>
                                      </p:cBhvr>
                                      <p:to>
                                        <p:strVal val="visible"/>
                                      </p:to>
                                    </p:set>
                                    <p:animEffect transition="in" filter="wipe(down)">
                                      <p:cBhvr>
                                        <p:cTn id="37" dur="500"/>
                                        <p:tgtEl>
                                          <p:spTgt spid="30723">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0723">
                                            <p:txEl>
                                              <p:pRg st="3" end="3"/>
                                            </p:txEl>
                                          </p:spTgt>
                                        </p:tgtEl>
                                        <p:attrNameLst>
                                          <p:attrName>style.visibility</p:attrName>
                                        </p:attrNameLst>
                                      </p:cBhvr>
                                      <p:to>
                                        <p:strVal val="visible"/>
                                      </p:to>
                                    </p:set>
                                    <p:animEffect transition="in" filter="wipe(down)">
                                      <p:cBhvr>
                                        <p:cTn id="42" dur="500"/>
                                        <p:tgtEl>
                                          <p:spTgt spid="30723">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723">
                                            <p:txEl>
                                              <p:pRg st="4" end="4"/>
                                            </p:txEl>
                                          </p:spTgt>
                                        </p:tgtEl>
                                        <p:attrNameLst>
                                          <p:attrName>style.visibility</p:attrName>
                                        </p:attrNameLst>
                                      </p:cBhvr>
                                      <p:to>
                                        <p:strVal val="visible"/>
                                      </p:to>
                                    </p:set>
                                    <p:animEffect transition="in" filter="wipe(down)">
                                      <p:cBhvr>
                                        <p:cTn id="47" dur="500"/>
                                        <p:tgtEl>
                                          <p:spTgt spid="3072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0723">
                                            <p:txEl>
                                              <p:pRg st="5" end="5"/>
                                            </p:txEl>
                                          </p:spTgt>
                                        </p:tgtEl>
                                        <p:attrNameLst>
                                          <p:attrName>style.visibility</p:attrName>
                                        </p:attrNameLst>
                                      </p:cBhvr>
                                      <p:to>
                                        <p:strVal val="visible"/>
                                      </p:to>
                                    </p:set>
                                    <p:animEffect transition="in" filter="wipe(down)">
                                      <p:cBhvr>
                                        <p:cTn id="52" dur="500"/>
                                        <p:tgtEl>
                                          <p:spTgt spid="30723">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0723">
                                            <p:txEl>
                                              <p:pRg st="6" end="6"/>
                                            </p:txEl>
                                          </p:spTgt>
                                        </p:tgtEl>
                                        <p:attrNameLst>
                                          <p:attrName>style.visibility</p:attrName>
                                        </p:attrNameLst>
                                      </p:cBhvr>
                                      <p:to>
                                        <p:strVal val="visible"/>
                                      </p:to>
                                    </p:set>
                                    <p:animEffect transition="in" filter="wipe(down)">
                                      <p:cBhvr>
                                        <p:cTn id="57"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P spid="307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000875" y="142875"/>
            <a:ext cx="16859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spcBef>
                <a:spcPct val="50000"/>
              </a:spcBef>
            </a:pPr>
            <a:r>
              <a:rPr lang="ar-SA" sz="2000" b="0" dirty="0"/>
              <a:t> </a:t>
            </a:r>
            <a:r>
              <a:rPr lang="ar-EG" sz="3600" u="sng" dirty="0">
                <a:cs typeface="PT Bold Heading" pitchFamily="2" charset="-78"/>
              </a:rPr>
              <a:t>تعريفها</a:t>
            </a:r>
            <a:endParaRPr lang="en-US" sz="3600" u="sng" dirty="0">
              <a:cs typeface="PT Bold Heading" pitchFamily="2" charset="-78"/>
            </a:endParaRPr>
          </a:p>
          <a:p>
            <a:pPr algn="r" rtl="1" eaLnBrk="1" hangingPunct="1">
              <a:spcBef>
                <a:spcPct val="50000"/>
              </a:spcBef>
            </a:pPr>
            <a:endParaRPr lang="ar-SA" sz="3400" dirty="0">
              <a:solidFill>
                <a:srgbClr val="CC0066"/>
              </a:solidFill>
            </a:endParaRPr>
          </a:p>
          <a:p>
            <a:pPr eaLnBrk="1" hangingPunct="1">
              <a:spcBef>
                <a:spcPct val="50000"/>
              </a:spcBef>
            </a:pPr>
            <a:endParaRPr lang="en-US" dirty="0">
              <a:solidFill>
                <a:srgbClr val="CC0066"/>
              </a:solidFill>
            </a:endParaRPr>
          </a:p>
        </p:txBody>
      </p:sp>
      <p:sp>
        <p:nvSpPr>
          <p:cNvPr id="5124" name="Rectangle 4"/>
          <p:cNvSpPr>
            <a:spLocks noChangeArrowheads="1"/>
          </p:cNvSpPr>
          <p:nvPr/>
        </p:nvSpPr>
        <p:spPr bwMode="auto">
          <a:xfrm>
            <a:off x="571500" y="857250"/>
            <a:ext cx="8343900" cy="1815882"/>
          </a:xfrm>
          <a:prstGeom prst="rect">
            <a:avLst/>
          </a:prstGeom>
          <a:noFill/>
          <a:ln w="9525">
            <a:noFill/>
            <a:miter lim="800000"/>
            <a:headEnd/>
            <a:tailEnd/>
          </a:ln>
        </p:spPr>
        <p:txBody>
          <a:bodyPr>
            <a:spAutoFit/>
          </a:bodyPr>
          <a:lstStyle/>
          <a:p>
            <a:pPr rtl="0">
              <a:defRPr/>
            </a:pPr>
            <a:r>
              <a:rPr lang="ar-SA" sz="2000" b="1" dirty="0">
                <a:cs typeface="PT Bold Heading" pitchFamily="2" charset="-78"/>
              </a:rPr>
              <a:t> </a:t>
            </a:r>
            <a:r>
              <a:rPr lang="ar-EG" sz="2800" b="1" dirty="0">
                <a:cs typeface="PT Bold Heading" pitchFamily="2" charset="-78"/>
              </a:rPr>
              <a:t>تعني نزعة المفردات المختلفة إلى التجمع حول مركز التوزيع ، فلكل مجموعة من القيم قيمة متوسطة خاصة بها تميزها عن مجموعة البيانات الأخرى ، والتي يمكن استخدامها لوصف المجموعة. </a:t>
            </a:r>
            <a:endParaRPr lang="en-US" sz="2800" b="1" dirty="0">
              <a:cs typeface="PT Bold Heading" pitchFamily="2" charset="-78"/>
            </a:endParaRPr>
          </a:p>
        </p:txBody>
      </p:sp>
      <p:sp>
        <p:nvSpPr>
          <p:cNvPr id="4100" name="Rectangle 5"/>
          <p:cNvSpPr>
            <a:spLocks noChangeArrowheads="1"/>
          </p:cNvSpPr>
          <p:nvPr/>
        </p:nvSpPr>
        <p:spPr bwMode="auto">
          <a:xfrm>
            <a:off x="-228600" y="1447800"/>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ar-SA" sz="2000" b="0">
                <a:solidFill>
                  <a:srgbClr val="660066"/>
                </a:solidFill>
              </a:rPr>
              <a:t> </a:t>
            </a:r>
            <a:endParaRPr lang="en-US">
              <a:solidFill>
                <a:srgbClr val="660066"/>
              </a:solidFill>
            </a:endParaRPr>
          </a:p>
        </p:txBody>
      </p:sp>
      <p:sp>
        <p:nvSpPr>
          <p:cNvPr id="5125" name="Rectangle 7"/>
          <p:cNvSpPr>
            <a:spLocks noChangeArrowheads="1"/>
          </p:cNvSpPr>
          <p:nvPr/>
        </p:nvSpPr>
        <p:spPr bwMode="auto">
          <a:xfrm>
            <a:off x="500063" y="2623552"/>
            <a:ext cx="83581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ar-SA" sz="1600" b="1" dirty="0">
                <a:cs typeface="PT Bold Heading" pitchFamily="2" charset="-78"/>
              </a:rPr>
              <a:t> </a:t>
            </a:r>
            <a:r>
              <a:rPr lang="ar-EG" sz="2800" b="1" u="sng" dirty="0">
                <a:cs typeface="PT Bold Heading" pitchFamily="2" charset="-78"/>
              </a:rPr>
              <a:t>استخدامها</a:t>
            </a:r>
            <a:endParaRPr lang="en-US" sz="2800" b="1" u="sng" dirty="0">
              <a:cs typeface="PT Bold Heading" pitchFamily="2" charset="-78"/>
            </a:endParaRPr>
          </a:p>
          <a:p>
            <a:pPr rtl="0"/>
            <a:r>
              <a:rPr lang="ar-EG" sz="2800" dirty="0">
                <a:cs typeface="PT Bold Heading" pitchFamily="2" charset="-78"/>
              </a:rPr>
              <a:t>تستخدم </a:t>
            </a:r>
            <a:r>
              <a:rPr lang="ar-SA" sz="2800" dirty="0">
                <a:cs typeface="PT Bold Heading" pitchFamily="2" charset="-78"/>
              </a:rPr>
              <a:t>هذه المقاييس لوصف البيانات أو للمقارنة بين عدة مجموعات </a:t>
            </a:r>
            <a:r>
              <a:rPr lang="ar-EG" sz="2800" dirty="0">
                <a:cs typeface="PT Bold Heading" pitchFamily="2" charset="-78"/>
              </a:rPr>
              <a:t>و</a:t>
            </a:r>
            <a:r>
              <a:rPr lang="ar-SA" sz="2800" dirty="0">
                <a:cs typeface="PT Bold Heading" pitchFamily="2" charset="-78"/>
              </a:rPr>
              <a:t>بواسطتها يمكن تلخيص أو وصف مئات أو آلاف القيم الإحصائية إلى مقياس واحد </a:t>
            </a:r>
            <a:r>
              <a:rPr lang="ar-EG" sz="2800" dirty="0">
                <a:cs typeface="PT Bold Heading" pitchFamily="2" charset="-78"/>
              </a:rPr>
              <a:t>  </a:t>
            </a:r>
            <a:r>
              <a:rPr lang="ar-SA" sz="2800" dirty="0">
                <a:cs typeface="PT Bold Heading" pitchFamily="2" charset="-78"/>
              </a:rPr>
              <a:t>( أو أكثر) </a:t>
            </a:r>
            <a:r>
              <a:rPr lang="ar-EG" sz="2800" dirty="0">
                <a:cs typeface="PT Bold Heading" pitchFamily="2" charset="-78"/>
              </a:rPr>
              <a:t>، </a:t>
            </a:r>
            <a:r>
              <a:rPr lang="ar-SA" sz="2800" dirty="0">
                <a:cs typeface="PT Bold Heading" pitchFamily="2" charset="-78"/>
              </a:rPr>
              <a:t>بحيث يمكن </a:t>
            </a:r>
            <a:r>
              <a:rPr lang="ar-SA" sz="2800" dirty="0" smtClean="0">
                <a:cs typeface="PT Bold Heading" pitchFamily="2" charset="-78"/>
              </a:rPr>
              <a:t>إلقاء الضوء </a:t>
            </a:r>
            <a:r>
              <a:rPr lang="ar-SA" sz="2800" dirty="0">
                <a:cs typeface="PT Bold Heading" pitchFamily="2" charset="-78"/>
              </a:rPr>
              <a:t>على الظواهر </a:t>
            </a:r>
            <a:r>
              <a:rPr lang="ar-SA" sz="2800" dirty="0" smtClean="0">
                <a:cs typeface="PT Bold Heading" pitchFamily="2" charset="-78"/>
              </a:rPr>
              <a:t>أ</a:t>
            </a:r>
            <a:endParaRPr lang="ar-EG" sz="2800" dirty="0">
              <a:cs typeface="PT Bold Heading" pitchFamily="2" charset="-78"/>
            </a:endParaRPr>
          </a:p>
          <a:p>
            <a:pPr rtl="0"/>
            <a:r>
              <a:rPr lang="ar-SA" sz="2800" dirty="0">
                <a:solidFill>
                  <a:schemeClr val="bg2"/>
                </a:solidFill>
              </a:rPr>
              <a:t>المجتمعات موضوع البحث</a:t>
            </a:r>
            <a:endParaRPr lang="en-US" sz="2800" dirty="0">
              <a:solidFill>
                <a:schemeClr val="bg2"/>
              </a:solidFill>
            </a:endParaRPr>
          </a:p>
        </p:txBody>
      </p:sp>
      <p:sp>
        <p:nvSpPr>
          <p:cNvPr id="5127" name="Rectangle 9"/>
          <p:cNvSpPr>
            <a:spLocks noChangeArrowheads="1"/>
          </p:cNvSpPr>
          <p:nvPr/>
        </p:nvSpPr>
        <p:spPr bwMode="auto">
          <a:xfrm>
            <a:off x="714375" y="4725144"/>
            <a:ext cx="82867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ar-EG" sz="2800" dirty="0">
                <a:cs typeface="PT Bold Heading" pitchFamily="2" charset="-78"/>
              </a:rPr>
              <a:t>أهميتها </a:t>
            </a:r>
            <a:r>
              <a:rPr lang="ar-SA" sz="2800" dirty="0">
                <a:cs typeface="PT Bold Heading" pitchFamily="2" charset="-78"/>
              </a:rPr>
              <a:t>تعد مقاييس النزعة المركزية في طليعة المقاييس الوصفية ال</a:t>
            </a:r>
            <a:r>
              <a:rPr lang="ar-EG" sz="2800" dirty="0">
                <a:cs typeface="PT Bold Heading" pitchFamily="2" charset="-78"/>
              </a:rPr>
              <a:t>م</a:t>
            </a:r>
            <a:r>
              <a:rPr lang="ar-SA" sz="2800" dirty="0">
                <a:cs typeface="PT Bold Heading" pitchFamily="2" charset="-78"/>
              </a:rPr>
              <a:t>همة وهي </a:t>
            </a:r>
            <a:r>
              <a:rPr lang="ar-SA" sz="2800" dirty="0" err="1">
                <a:cs typeface="PT Bold Heading" pitchFamily="2" charset="-78"/>
              </a:rPr>
              <a:t>مقاي</a:t>
            </a:r>
            <a:r>
              <a:rPr lang="ar-EG" sz="2800" dirty="0">
                <a:cs typeface="PT Bold Heading" pitchFamily="2" charset="-78"/>
              </a:rPr>
              <a:t>ي</a:t>
            </a:r>
            <a:r>
              <a:rPr lang="ar-SA" sz="2800" dirty="0">
                <a:cs typeface="PT Bold Heading" pitchFamily="2" charset="-78"/>
              </a:rPr>
              <a:t>س لتحديد موضع أو موقع أو مكان تمركز القيم حول قيمة معينة لذلك سميت </a:t>
            </a:r>
            <a:r>
              <a:rPr lang="ar-EG" sz="2800" dirty="0">
                <a:cs typeface="PT Bold Heading" pitchFamily="2" charset="-78"/>
              </a:rPr>
              <a:t>بمقاييس</a:t>
            </a:r>
            <a:r>
              <a:rPr lang="ar-SA" sz="2800" dirty="0">
                <a:cs typeface="PT Bold Heading" pitchFamily="2" charset="-78"/>
              </a:rPr>
              <a:t> النزعة المركزية وما هي إلا محاولة لتلخيص البيانات الإحصائية عن غيرها</a:t>
            </a:r>
            <a:endParaRPr lang="en-US" sz="2800" dirty="0">
              <a:cs typeface="PT Bold Heading" pitchFamily="2" charset="-78"/>
            </a:endParaRPr>
          </a:p>
        </p:txBody>
      </p:sp>
    </p:spTree>
    <p:extLst>
      <p:ext uri="{BB962C8B-B14F-4D97-AF65-F5344CB8AC3E}">
        <p14:creationId xmlns:p14="http://schemas.microsoft.com/office/powerpoint/2010/main" val="832106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20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 calcmode="lin" valueType="num">
                                      <p:cBhvr additive="base">
                                        <p:cTn id="12" dur="30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25">
                                            <p:txEl>
                                              <p:pRg st="0" end="0"/>
                                            </p:txEl>
                                          </p:spTgt>
                                        </p:tgtEl>
                                        <p:attrNameLst>
                                          <p:attrName>style.visibility</p:attrName>
                                        </p:attrNameLst>
                                      </p:cBhvr>
                                      <p:to>
                                        <p:strVal val="visible"/>
                                      </p:to>
                                    </p:set>
                                    <p:anim calcmode="lin" valueType="num">
                                      <p:cBhvr additive="base">
                                        <p:cTn id="18"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5">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5125">
                                            <p:txEl>
                                              <p:pRg st="1" end="1"/>
                                            </p:txEl>
                                          </p:spTgt>
                                        </p:tgtEl>
                                        <p:attrNameLst>
                                          <p:attrName>style.visibility</p:attrName>
                                        </p:attrNameLst>
                                      </p:cBhvr>
                                      <p:to>
                                        <p:strVal val="visible"/>
                                      </p:to>
                                    </p:set>
                                    <p:anim calcmode="lin" valueType="num">
                                      <p:cBhvr additive="base">
                                        <p:cTn id="22"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125">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125">
                                            <p:txEl>
                                              <p:pRg st="2" end="2"/>
                                            </p:txEl>
                                          </p:spTgt>
                                        </p:tgtEl>
                                        <p:attrNameLst>
                                          <p:attrName>style.visibility</p:attrName>
                                        </p:attrNameLst>
                                      </p:cBhvr>
                                      <p:to>
                                        <p:strVal val="visible"/>
                                      </p:to>
                                    </p:set>
                                    <p:anim calcmode="lin" valueType="num">
                                      <p:cBhvr additive="base">
                                        <p:cTn id="26"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127">
                                            <p:txEl>
                                              <p:pRg st="0" end="0"/>
                                            </p:txEl>
                                          </p:spTgt>
                                        </p:tgtEl>
                                        <p:attrNameLst>
                                          <p:attrName>style.visibility</p:attrName>
                                        </p:attrNameLst>
                                      </p:cBhvr>
                                      <p:to>
                                        <p:strVal val="visible"/>
                                      </p:to>
                                    </p:set>
                                    <p:anim calcmode="lin" valueType="num">
                                      <p:cBhvr additive="base">
                                        <p:cTn id="32" dur="20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P spid="5124" grpId="0" build="p"/>
      <p:bldP spid="5125" grpId="0" build="allAtOnce"/>
      <p:bldP spid="51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214313" y="357188"/>
            <a:ext cx="87153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cs typeface="PT Bold Heading" pitchFamily="2" charset="-78"/>
              </a:rPr>
              <a:t>يتميز الانحراف عن المتوسط بكونه مقياساً بسيطاً في حسابه وفهمه .</a:t>
            </a:r>
          </a:p>
          <a:p>
            <a:pPr algn="r" rtl="1" eaLnBrk="1" hangingPunct="1"/>
            <a:r>
              <a:rPr lang="ar-EG" sz="3200" dirty="0">
                <a:cs typeface="PT Bold Heading" pitchFamily="2" charset="-78"/>
              </a:rPr>
              <a:t>بلورته لمدى تشتت مجموعة من القيم آخذا في اعتباره قيمة كل رقم منها .</a:t>
            </a:r>
          </a:p>
          <a:p>
            <a:pPr algn="r" rtl="1" eaLnBrk="1" hangingPunct="1"/>
            <a:r>
              <a:rPr lang="ar-EG" sz="3200" dirty="0">
                <a:cs typeface="PT Bold Heading" pitchFamily="2" charset="-78"/>
              </a:rPr>
              <a:t>ورغم هذا فلا يستخدم إلا قليلا كمقياس للتشتت عند التحليل الكمي للبيانات الجغرافية لأنه يقدم من خلال مقياسين آخرين أكثر شيوعاً منه هما التباين ، والانحراف المعياري</a:t>
            </a:r>
            <a:endParaRPr lang="en-US" sz="3200" dirty="0">
              <a:cs typeface="PT Bold Heading" pitchFamily="2" charset="-78"/>
            </a:endParaRPr>
          </a:p>
        </p:txBody>
      </p:sp>
    </p:spTree>
    <p:extLst>
      <p:ext uri="{BB962C8B-B14F-4D97-AF65-F5344CB8AC3E}">
        <p14:creationId xmlns:p14="http://schemas.microsoft.com/office/powerpoint/2010/main" val="2634380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16" y="142852"/>
            <a:ext cx="6215090" cy="923330"/>
          </a:xfrm>
          <a:prstGeom prst="rect">
            <a:avLst/>
          </a:prstGeom>
        </p:spPr>
        <p:txBody>
          <a:bodyPr>
            <a:spAutoFit/>
          </a:bodyPr>
          <a:lstStyle/>
          <a:p>
            <a:pPr algn="ctr">
              <a:defRPr/>
            </a:pPr>
            <a:r>
              <a:rPr lang="ar-EG" sz="5400" kern="10" dirty="0">
                <a:ln w="19050">
                  <a:solidFill>
                    <a:srgbClr val="339933"/>
                  </a:solidFill>
                  <a:round/>
                  <a:headEnd/>
                  <a:tailEnd/>
                </a:ln>
                <a:solidFill>
                  <a:srgbClr val="C00000"/>
                </a:solidFill>
                <a:effectLst>
                  <a:outerShdw dist="38100" dir="2700000" algn="tl" rotWithShape="0">
                    <a:srgbClr val="000000">
                      <a:alpha val="43137"/>
                    </a:srgbClr>
                  </a:outerShdw>
                </a:effectLst>
              </a:rPr>
              <a:t>التباين</a:t>
            </a:r>
            <a:r>
              <a:rPr lang="en-US" sz="5400" kern="10" dirty="0">
                <a:ln w="19050">
                  <a:solidFill>
                    <a:srgbClr val="339933"/>
                  </a:solidFill>
                  <a:round/>
                  <a:headEnd/>
                  <a:tailEnd/>
                </a:ln>
                <a:solidFill>
                  <a:srgbClr val="C00000"/>
                </a:solidFill>
                <a:effectLst>
                  <a:outerShdw dist="38100" dir="2700000" algn="tl" rotWithShape="0">
                    <a:srgbClr val="000000">
                      <a:alpha val="43137"/>
                    </a:srgbClr>
                  </a:outerShdw>
                </a:effectLst>
              </a:rPr>
              <a:t>Variance         </a:t>
            </a:r>
            <a:r>
              <a:rPr lang="ar-EG" sz="5400" kern="10" dirty="0">
                <a:ln w="19050">
                  <a:solidFill>
                    <a:srgbClr val="339933"/>
                  </a:solidFill>
                  <a:round/>
                  <a:headEnd/>
                  <a:tailEnd/>
                </a:ln>
                <a:solidFill>
                  <a:srgbClr val="C00000"/>
                </a:solidFill>
                <a:effectLst>
                  <a:outerShdw dist="38100" dir="2700000" algn="tl" rotWithShape="0">
                    <a:srgbClr val="000000">
                      <a:alpha val="43137"/>
                    </a:srgbClr>
                  </a:outerShdw>
                </a:effectLst>
              </a:rPr>
              <a:t> </a:t>
            </a:r>
            <a:r>
              <a:rPr lang="en-US" sz="5400" kern="10" dirty="0">
                <a:ln w="19050">
                  <a:solidFill>
                    <a:srgbClr val="339933"/>
                  </a:solidFill>
                  <a:round/>
                  <a:headEnd/>
                  <a:tailEnd/>
                </a:ln>
                <a:solidFill>
                  <a:srgbClr val="C00000"/>
                </a:solidFill>
                <a:effectLst>
                  <a:outerShdw dist="38100" dir="2700000" algn="tl" rotWithShape="0">
                    <a:srgbClr val="000000">
                      <a:alpha val="43137"/>
                    </a:srgbClr>
                  </a:outerShdw>
                </a:effectLst>
              </a:rPr>
              <a:t> </a:t>
            </a:r>
            <a:endParaRPr lang="en-US" sz="5400" dirty="0">
              <a:solidFill>
                <a:srgbClr val="C00000"/>
              </a:solidFill>
            </a:endParaRPr>
          </a:p>
        </p:txBody>
      </p:sp>
      <p:pic>
        <p:nvPicPr>
          <p:cNvPr id="32771" name="Picture 9" descr="lin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28713"/>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3"/>
          <p:cNvSpPr>
            <a:spLocks noChangeArrowheads="1"/>
          </p:cNvSpPr>
          <p:nvPr/>
        </p:nvSpPr>
        <p:spPr bwMode="auto">
          <a:xfrm>
            <a:off x="7544709" y="1895475"/>
            <a:ext cx="130997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rtl="0"/>
            <a:r>
              <a:rPr lang="ar-EG" sz="3600" u="sng" dirty="0">
                <a:cs typeface="PT Bold Heading" pitchFamily="2" charset="-78"/>
              </a:rPr>
              <a:t>تعريفه</a:t>
            </a:r>
            <a:endParaRPr lang="en-US" dirty="0">
              <a:cs typeface="PT Bold Heading" pitchFamily="2" charset="-78"/>
            </a:endParaRPr>
          </a:p>
        </p:txBody>
      </p:sp>
      <p:sp>
        <p:nvSpPr>
          <p:cNvPr id="32773" name="Rectangle 4"/>
          <p:cNvSpPr>
            <a:spLocks noChangeArrowheads="1"/>
          </p:cNvSpPr>
          <p:nvPr/>
        </p:nvSpPr>
        <p:spPr bwMode="auto">
          <a:xfrm>
            <a:off x="214313" y="2619375"/>
            <a:ext cx="86804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sz="2800" dirty="0">
                <a:cs typeface="PT Bold Heading" pitchFamily="2" charset="-78"/>
              </a:rPr>
              <a:t>مجموع مربعات انحرافات القيم عن وسطها الحسابي مقسوماً على عددها</a:t>
            </a:r>
            <a:endParaRPr lang="en-US" sz="2800" dirty="0">
              <a:cs typeface="PT Bold Heading" pitchFamily="2" charset="-78"/>
            </a:endParaRPr>
          </a:p>
        </p:txBody>
      </p:sp>
      <p:sp>
        <p:nvSpPr>
          <p:cNvPr id="32774" name="Rectangle 5"/>
          <p:cNvSpPr>
            <a:spLocks noChangeArrowheads="1"/>
          </p:cNvSpPr>
          <p:nvPr/>
        </p:nvSpPr>
        <p:spPr bwMode="auto">
          <a:xfrm>
            <a:off x="285750" y="3795713"/>
            <a:ext cx="85010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sz="3200" u="sng" dirty="0">
                <a:cs typeface="PT Bold Heading" pitchFamily="2" charset="-78"/>
              </a:rPr>
              <a:t>القانون</a:t>
            </a:r>
            <a:r>
              <a:rPr lang="ar-EG" sz="3200" dirty="0">
                <a:cs typeface="PT Bold Heading" pitchFamily="2" charset="-78"/>
              </a:rPr>
              <a:t> :</a:t>
            </a:r>
          </a:p>
          <a:p>
            <a:r>
              <a:rPr lang="en-US" sz="3200" dirty="0">
                <a:cs typeface="PT Bold Heading" pitchFamily="2" charset="-78"/>
              </a:rPr>
              <a:t>			</a:t>
            </a:r>
            <a:r>
              <a:rPr lang="ar-EG" sz="3200" dirty="0">
                <a:cs typeface="PT Bold Heading" pitchFamily="2" charset="-78"/>
              </a:rPr>
              <a:t>مج   ح</a:t>
            </a:r>
            <a:r>
              <a:rPr lang="ar-EG" sz="3200" baseline="30000" dirty="0">
                <a:cs typeface="PT Bold Heading" pitchFamily="2" charset="-78"/>
              </a:rPr>
              <a:t>2 </a:t>
            </a:r>
            <a:r>
              <a:rPr lang="en-US" sz="3200" baseline="30000" dirty="0">
                <a:cs typeface="PT Bold Heading" pitchFamily="2" charset="-78"/>
              </a:rPr>
              <a:t> </a:t>
            </a:r>
            <a:r>
              <a:rPr lang="ar-EG" dirty="0">
                <a:cs typeface="PT Bold Heading" pitchFamily="2" charset="-78"/>
              </a:rPr>
              <a:t>مجموع مربعات الانحرافات عن المتوسط</a:t>
            </a:r>
            <a:endParaRPr lang="ar-EG" sz="3200" dirty="0">
              <a:cs typeface="PT Bold Heading" pitchFamily="2" charset="-78"/>
            </a:endParaRPr>
          </a:p>
          <a:p>
            <a:r>
              <a:rPr lang="en-US" sz="3200" dirty="0">
                <a:cs typeface="PT Bold Heading" pitchFamily="2" charset="-78"/>
              </a:rPr>
              <a:t>	</a:t>
            </a:r>
            <a:r>
              <a:rPr lang="ar-EG" sz="3200" dirty="0">
                <a:cs typeface="PT Bold Heading" pitchFamily="2" charset="-78"/>
              </a:rPr>
              <a:t>التباين    = ـــــــــــــــــــ = ــــــــــــــــــــــــــــــــــــــــ</a:t>
            </a:r>
          </a:p>
          <a:p>
            <a:r>
              <a:rPr lang="en-US" sz="3200" dirty="0">
                <a:cs typeface="PT Bold Heading" pitchFamily="2" charset="-78"/>
              </a:rPr>
              <a:t>			</a:t>
            </a:r>
            <a:r>
              <a:rPr lang="ar-EG" sz="3200" dirty="0">
                <a:cs typeface="PT Bold Heading" pitchFamily="2" charset="-78"/>
              </a:rPr>
              <a:t>   ن                     عدد القيم</a:t>
            </a:r>
            <a:endParaRPr lang="en-US" sz="3200" dirty="0">
              <a:cs typeface="PT Bold Heading" pitchFamily="2" charset="-78"/>
            </a:endParaRPr>
          </a:p>
        </p:txBody>
      </p:sp>
    </p:spTree>
    <p:extLst>
      <p:ext uri="{BB962C8B-B14F-4D97-AF65-F5344CB8AC3E}">
        <p14:creationId xmlns:p14="http://schemas.microsoft.com/office/powerpoint/2010/main" val="2851008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additive="base">
                                        <p:cTn id="7" dur="500" fill="hold"/>
                                        <p:tgtEl>
                                          <p:spTgt spid="32771"/>
                                        </p:tgtEl>
                                        <p:attrNameLst>
                                          <p:attrName>ppt_x</p:attrName>
                                        </p:attrNameLst>
                                      </p:cBhvr>
                                      <p:tavLst>
                                        <p:tav tm="0">
                                          <p:val>
                                            <p:strVal val="#ppt_x"/>
                                          </p:val>
                                        </p:tav>
                                        <p:tav tm="100000">
                                          <p:val>
                                            <p:strVal val="#ppt_x"/>
                                          </p:val>
                                        </p:tav>
                                      </p:tavLst>
                                    </p:anim>
                                    <p:anim calcmode="lin" valueType="num">
                                      <p:cBhvr additive="base">
                                        <p:cTn id="8" dur="500" fill="hold"/>
                                        <p:tgtEl>
                                          <p:spTgt spid="3277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2">
                                            <p:txEl>
                                              <p:pRg st="0" end="0"/>
                                            </p:txEl>
                                          </p:spTgt>
                                        </p:tgtEl>
                                        <p:attrNameLst>
                                          <p:attrName>style.visibility</p:attrName>
                                        </p:attrNameLst>
                                      </p:cBhvr>
                                      <p:to>
                                        <p:strVal val="visible"/>
                                      </p:to>
                                    </p:set>
                                    <p:anim calcmode="lin" valueType="num">
                                      <p:cBhvr additive="base">
                                        <p:cTn id="13" dur="500" fill="hold"/>
                                        <p:tgtEl>
                                          <p:spTgt spid="3277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3">
                                            <p:txEl>
                                              <p:pRg st="0" end="0"/>
                                            </p:txEl>
                                          </p:spTgt>
                                        </p:tgtEl>
                                        <p:attrNameLst>
                                          <p:attrName>style.visibility</p:attrName>
                                        </p:attrNameLst>
                                      </p:cBhvr>
                                      <p:to>
                                        <p:strVal val="visible"/>
                                      </p:to>
                                    </p:set>
                                    <p:anim calcmode="lin" valueType="num">
                                      <p:cBhvr additive="base">
                                        <p:cTn id="19"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4">
                                            <p:txEl>
                                              <p:pRg st="0" end="0"/>
                                            </p:txEl>
                                          </p:spTgt>
                                        </p:tgtEl>
                                        <p:attrNameLst>
                                          <p:attrName>style.visibility</p:attrName>
                                        </p:attrNameLst>
                                      </p:cBhvr>
                                      <p:to>
                                        <p:strVal val="visible"/>
                                      </p:to>
                                    </p:set>
                                    <p:anim calcmode="lin" valueType="num">
                                      <p:cBhvr additive="base">
                                        <p:cTn id="25" dur="500" fill="hold"/>
                                        <p:tgtEl>
                                          <p:spTgt spid="3277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74">
                                            <p:txEl>
                                              <p:pRg st="1" end="1"/>
                                            </p:txEl>
                                          </p:spTgt>
                                        </p:tgtEl>
                                        <p:attrNameLst>
                                          <p:attrName>style.visibility</p:attrName>
                                        </p:attrNameLst>
                                      </p:cBhvr>
                                      <p:to>
                                        <p:strVal val="visible"/>
                                      </p:to>
                                    </p:set>
                                    <p:anim calcmode="lin" valueType="num">
                                      <p:cBhvr additive="base">
                                        <p:cTn id="31" dur="500" fill="hold"/>
                                        <p:tgtEl>
                                          <p:spTgt spid="3277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774">
                                            <p:txEl>
                                              <p:pRg st="2" end="2"/>
                                            </p:txEl>
                                          </p:spTgt>
                                        </p:tgtEl>
                                        <p:attrNameLst>
                                          <p:attrName>style.visibility</p:attrName>
                                        </p:attrNameLst>
                                      </p:cBhvr>
                                      <p:to>
                                        <p:strVal val="visible"/>
                                      </p:to>
                                    </p:set>
                                    <p:anim calcmode="lin" valueType="num">
                                      <p:cBhvr additive="base">
                                        <p:cTn id="37" dur="500" fill="hold"/>
                                        <p:tgtEl>
                                          <p:spTgt spid="3277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7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774">
                                            <p:txEl>
                                              <p:pRg st="3" end="3"/>
                                            </p:txEl>
                                          </p:spTgt>
                                        </p:tgtEl>
                                        <p:attrNameLst>
                                          <p:attrName>style.visibility</p:attrName>
                                        </p:attrNameLst>
                                      </p:cBhvr>
                                      <p:to>
                                        <p:strVal val="visible"/>
                                      </p:to>
                                    </p:set>
                                    <p:anim calcmode="lin" valueType="num">
                                      <p:cBhvr additive="base">
                                        <p:cTn id="43" dur="500" fill="hold"/>
                                        <p:tgtEl>
                                          <p:spTgt spid="3277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277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P spid="32773" grpId="0" build="p"/>
      <p:bldP spid="3277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428625" y="214313"/>
            <a:ext cx="8215313"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sz="2800" dirty="0">
                <a:cs typeface="PT Bold Heading" pitchFamily="2" charset="-78"/>
              </a:rPr>
              <a:t>مثال:</a:t>
            </a:r>
          </a:p>
          <a:p>
            <a:r>
              <a:rPr lang="ar-EG" sz="2800" dirty="0">
                <a:cs typeface="PT Bold Heading" pitchFamily="2" charset="-78"/>
              </a:rPr>
              <a:t>لدينا خمسة من الأودية النهرية في منطقة ما ( بالكيلو متر) هي:</a:t>
            </a:r>
          </a:p>
          <a:p>
            <a:pPr algn="ctr"/>
            <a:r>
              <a:rPr lang="ar-EG" sz="2800" dirty="0">
                <a:cs typeface="PT Bold Heading" pitchFamily="2" charset="-78"/>
              </a:rPr>
              <a:t>17 ، 14 ، 10 ، 7 ، 2 </a:t>
            </a:r>
          </a:p>
          <a:p>
            <a:r>
              <a:rPr lang="ar-EG" sz="2800" dirty="0">
                <a:cs typeface="PT Bold Heading" pitchFamily="2" charset="-78"/>
              </a:rPr>
              <a:t>احسب </a:t>
            </a:r>
            <a:r>
              <a:rPr lang="ar-EG" sz="2800" u="sng" dirty="0">
                <a:cs typeface="PT Bold Heading" pitchFamily="2" charset="-78"/>
              </a:rPr>
              <a:t>التباين</a:t>
            </a:r>
            <a:r>
              <a:rPr lang="ar-EG" sz="2800" dirty="0">
                <a:cs typeface="PT Bold Heading" pitchFamily="2" charset="-78"/>
              </a:rPr>
              <a:t> لها</a:t>
            </a:r>
            <a:endParaRPr lang="en-US" sz="2800" dirty="0">
              <a:cs typeface="PT Bold Heading" pitchFamily="2" charset="-78"/>
            </a:endParaRPr>
          </a:p>
        </p:txBody>
      </p:sp>
      <p:sp>
        <p:nvSpPr>
          <p:cNvPr id="33795" name="Rectangle 2"/>
          <p:cNvSpPr>
            <a:spLocks noChangeArrowheads="1"/>
          </p:cNvSpPr>
          <p:nvPr/>
        </p:nvSpPr>
        <p:spPr bwMode="auto">
          <a:xfrm>
            <a:off x="428625" y="2000250"/>
            <a:ext cx="85725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dirty="0">
                <a:solidFill>
                  <a:srgbClr val="C00000"/>
                </a:solidFill>
              </a:rPr>
              <a:t>الحل:</a:t>
            </a:r>
          </a:p>
          <a:p>
            <a:r>
              <a:rPr lang="ar-EG" dirty="0">
                <a:cs typeface="PT Bold Heading" pitchFamily="2" charset="-78"/>
              </a:rPr>
              <a:t>   	س 		( س – س</a:t>
            </a:r>
            <a:r>
              <a:rPr lang="ar-EG" baseline="30000" dirty="0">
                <a:cs typeface="PT Bold Heading" pitchFamily="2" charset="-78"/>
              </a:rPr>
              <a:t> --</a:t>
            </a:r>
            <a:r>
              <a:rPr lang="ar-EG" dirty="0">
                <a:cs typeface="PT Bold Heading" pitchFamily="2" charset="-78"/>
              </a:rPr>
              <a:t> ) 		 ( س – س</a:t>
            </a:r>
            <a:r>
              <a:rPr lang="ar-EG" baseline="30000" dirty="0">
                <a:cs typeface="PT Bold Heading" pitchFamily="2" charset="-78"/>
              </a:rPr>
              <a:t> --</a:t>
            </a:r>
            <a:r>
              <a:rPr lang="ar-EG" dirty="0">
                <a:cs typeface="PT Bold Heading" pitchFamily="2" charset="-78"/>
              </a:rPr>
              <a:t> )</a:t>
            </a:r>
            <a:r>
              <a:rPr lang="ar-EG" baseline="30000" dirty="0">
                <a:cs typeface="PT Bold Heading" pitchFamily="2" charset="-78"/>
              </a:rPr>
              <a:t>2    </a:t>
            </a:r>
            <a:r>
              <a:rPr lang="ar-EG" dirty="0">
                <a:cs typeface="PT Bold Heading" pitchFamily="2" charset="-78"/>
              </a:rPr>
              <a:t> </a:t>
            </a:r>
          </a:p>
          <a:p>
            <a:r>
              <a:rPr lang="ar-EG" dirty="0">
                <a:cs typeface="PT Bold Heading" pitchFamily="2" charset="-78"/>
              </a:rPr>
              <a:t>	2		+ 8				64</a:t>
            </a:r>
          </a:p>
          <a:p>
            <a:r>
              <a:rPr lang="ar-EG" dirty="0">
                <a:cs typeface="PT Bold Heading" pitchFamily="2" charset="-78"/>
              </a:rPr>
              <a:t>	7 	 	+ 3				9</a:t>
            </a:r>
          </a:p>
          <a:p>
            <a:r>
              <a:rPr lang="ar-EG" dirty="0">
                <a:cs typeface="PT Bold Heading" pitchFamily="2" charset="-78"/>
              </a:rPr>
              <a:t>	10 	            صفر				صفر</a:t>
            </a:r>
          </a:p>
          <a:p>
            <a:r>
              <a:rPr lang="ar-EG" dirty="0">
                <a:cs typeface="PT Bold Heading" pitchFamily="2" charset="-78"/>
              </a:rPr>
              <a:t>  	14  		_ 4				16</a:t>
            </a:r>
          </a:p>
          <a:p>
            <a:r>
              <a:rPr lang="ar-EG" dirty="0">
                <a:cs typeface="PT Bold Heading" pitchFamily="2" charset="-78"/>
              </a:rPr>
              <a:t>            17  		_ 7				49</a:t>
            </a:r>
          </a:p>
          <a:p>
            <a:r>
              <a:rPr lang="ar-EG" dirty="0">
                <a:cs typeface="PT Bold Heading" pitchFamily="2" charset="-78"/>
              </a:rPr>
              <a:t>      المتوسط = 10 	الانحراف عن المتوسط	مربع الانحراف عن المتوسط</a:t>
            </a:r>
          </a:p>
          <a:p>
            <a:r>
              <a:rPr lang="ar-EG" dirty="0">
                <a:cs typeface="PT Bold Heading" pitchFamily="2" charset="-78"/>
              </a:rPr>
              <a:t>	مجموع مربع الانحراف عن المتوسط =            	138 	</a:t>
            </a:r>
          </a:p>
          <a:p>
            <a:r>
              <a:rPr lang="ar-EG" dirty="0">
                <a:cs typeface="PT Bold Heading" pitchFamily="2" charset="-78"/>
              </a:rPr>
              <a:t>				 </a:t>
            </a:r>
          </a:p>
          <a:p>
            <a:r>
              <a:rPr lang="ar-EG" dirty="0">
                <a:cs typeface="PT Bold Heading" pitchFamily="2" charset="-78"/>
              </a:rPr>
              <a:t>التباين = (مجموع مربع الانحراف عن المتوسط / ن ) = 138 / 5 = 27,6</a:t>
            </a:r>
          </a:p>
          <a:p>
            <a:r>
              <a:rPr lang="ar-EG" dirty="0">
                <a:cs typeface="PT Bold Heading" pitchFamily="2" charset="-78"/>
              </a:rPr>
              <a:t>ويعتبر التباين من أشهر مقاييس التشتت ، وله قيمة كبيرة خاصة عندما نريد معرفة مقدار الاختلاف في بيانات الاختلاف في بيانات عينة أو أكثر</a:t>
            </a:r>
            <a:endParaRPr lang="en-US" dirty="0">
              <a:cs typeface="PT Bold Heading" pitchFamily="2" charset="-78"/>
            </a:endParaRPr>
          </a:p>
        </p:txBody>
      </p:sp>
    </p:spTree>
    <p:extLst>
      <p:ext uri="{BB962C8B-B14F-4D97-AF65-F5344CB8AC3E}">
        <p14:creationId xmlns:p14="http://schemas.microsoft.com/office/powerpoint/2010/main" val="4249381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4">
                                            <p:txEl>
                                              <p:pRg st="1" end="1"/>
                                            </p:txEl>
                                          </p:spTgt>
                                        </p:tgtEl>
                                        <p:attrNameLst>
                                          <p:attrName>style.visibility</p:attrName>
                                        </p:attrNameLst>
                                      </p:cBhvr>
                                      <p:to>
                                        <p:strVal val="visible"/>
                                      </p:to>
                                    </p:set>
                                    <p:anim calcmode="lin" valueType="num">
                                      <p:cBhvr additive="base">
                                        <p:cTn id="13" dur="500" fill="hold"/>
                                        <p:tgtEl>
                                          <p:spTgt spid="33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4">
                                            <p:txEl>
                                              <p:pRg st="2" end="2"/>
                                            </p:txEl>
                                          </p:spTgt>
                                        </p:tgtEl>
                                        <p:attrNameLst>
                                          <p:attrName>style.visibility</p:attrName>
                                        </p:attrNameLst>
                                      </p:cBhvr>
                                      <p:to>
                                        <p:strVal val="visible"/>
                                      </p:to>
                                    </p:set>
                                    <p:anim calcmode="lin" valueType="num">
                                      <p:cBhvr additive="base">
                                        <p:cTn id="19" dur="500" fill="hold"/>
                                        <p:tgtEl>
                                          <p:spTgt spid="33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4">
                                            <p:txEl>
                                              <p:pRg st="3" end="3"/>
                                            </p:txEl>
                                          </p:spTgt>
                                        </p:tgtEl>
                                        <p:attrNameLst>
                                          <p:attrName>style.visibility</p:attrName>
                                        </p:attrNameLst>
                                      </p:cBhvr>
                                      <p:to>
                                        <p:strVal val="visible"/>
                                      </p:to>
                                    </p:set>
                                    <p:anim calcmode="lin" valueType="num">
                                      <p:cBhvr additive="base">
                                        <p:cTn id="25" dur="500" fill="hold"/>
                                        <p:tgtEl>
                                          <p:spTgt spid="33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795">
                                            <p:txEl>
                                              <p:pRg st="0" end="0"/>
                                            </p:txEl>
                                          </p:spTgt>
                                        </p:tgtEl>
                                        <p:attrNameLst>
                                          <p:attrName>style.visibility</p:attrName>
                                        </p:attrNameLst>
                                      </p:cBhvr>
                                      <p:to>
                                        <p:strVal val="visible"/>
                                      </p:to>
                                    </p:set>
                                    <p:anim calcmode="lin" valueType="num">
                                      <p:cBhvr additive="base">
                                        <p:cTn id="31"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795">
                                            <p:txEl>
                                              <p:pRg st="1" end="1"/>
                                            </p:txEl>
                                          </p:spTgt>
                                        </p:tgtEl>
                                        <p:attrNameLst>
                                          <p:attrName>style.visibility</p:attrName>
                                        </p:attrNameLst>
                                      </p:cBhvr>
                                      <p:to>
                                        <p:strVal val="visible"/>
                                      </p:to>
                                    </p:set>
                                    <p:anim calcmode="lin" valueType="num">
                                      <p:cBhvr additive="base">
                                        <p:cTn id="3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3795">
                                            <p:txEl>
                                              <p:pRg st="2" end="2"/>
                                            </p:txEl>
                                          </p:spTgt>
                                        </p:tgtEl>
                                        <p:attrNameLst>
                                          <p:attrName>style.visibility</p:attrName>
                                        </p:attrNameLst>
                                      </p:cBhvr>
                                      <p:to>
                                        <p:strVal val="visible"/>
                                      </p:to>
                                    </p:set>
                                    <p:anim calcmode="lin" valueType="num">
                                      <p:cBhvr additive="base">
                                        <p:cTn id="4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3795">
                                            <p:txEl>
                                              <p:pRg st="3" end="3"/>
                                            </p:txEl>
                                          </p:spTgt>
                                        </p:tgtEl>
                                        <p:attrNameLst>
                                          <p:attrName>style.visibility</p:attrName>
                                        </p:attrNameLst>
                                      </p:cBhvr>
                                      <p:to>
                                        <p:strVal val="visible"/>
                                      </p:to>
                                    </p:set>
                                    <p:anim calcmode="lin" valueType="num">
                                      <p:cBhvr additive="base">
                                        <p:cTn id="4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3795">
                                            <p:txEl>
                                              <p:pRg st="4" end="4"/>
                                            </p:txEl>
                                          </p:spTgt>
                                        </p:tgtEl>
                                        <p:attrNameLst>
                                          <p:attrName>style.visibility</p:attrName>
                                        </p:attrNameLst>
                                      </p:cBhvr>
                                      <p:to>
                                        <p:strVal val="visible"/>
                                      </p:to>
                                    </p:set>
                                    <p:anim calcmode="lin" valueType="num">
                                      <p:cBhvr additive="base">
                                        <p:cTn id="5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3795">
                                            <p:txEl>
                                              <p:pRg st="5" end="5"/>
                                            </p:txEl>
                                          </p:spTgt>
                                        </p:tgtEl>
                                        <p:attrNameLst>
                                          <p:attrName>style.visibility</p:attrName>
                                        </p:attrNameLst>
                                      </p:cBhvr>
                                      <p:to>
                                        <p:strVal val="visible"/>
                                      </p:to>
                                    </p:set>
                                    <p:anim calcmode="lin" valueType="num">
                                      <p:cBhvr additive="base">
                                        <p:cTn id="61"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3795">
                                            <p:txEl>
                                              <p:pRg st="6" end="6"/>
                                            </p:txEl>
                                          </p:spTgt>
                                        </p:tgtEl>
                                        <p:attrNameLst>
                                          <p:attrName>style.visibility</p:attrName>
                                        </p:attrNameLst>
                                      </p:cBhvr>
                                      <p:to>
                                        <p:strVal val="visible"/>
                                      </p:to>
                                    </p:set>
                                    <p:anim calcmode="lin" valueType="num">
                                      <p:cBhvr additive="base">
                                        <p:cTn id="67"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3795">
                                            <p:txEl>
                                              <p:pRg st="7" end="7"/>
                                            </p:txEl>
                                          </p:spTgt>
                                        </p:tgtEl>
                                        <p:attrNameLst>
                                          <p:attrName>style.visibility</p:attrName>
                                        </p:attrNameLst>
                                      </p:cBhvr>
                                      <p:to>
                                        <p:strVal val="visible"/>
                                      </p:to>
                                    </p:set>
                                    <p:anim calcmode="lin" valueType="num">
                                      <p:cBhvr additive="base">
                                        <p:cTn id="73"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3795">
                                            <p:txEl>
                                              <p:pRg st="8" end="8"/>
                                            </p:txEl>
                                          </p:spTgt>
                                        </p:tgtEl>
                                        <p:attrNameLst>
                                          <p:attrName>style.visibility</p:attrName>
                                        </p:attrNameLst>
                                      </p:cBhvr>
                                      <p:to>
                                        <p:strVal val="visible"/>
                                      </p:to>
                                    </p:set>
                                    <p:anim calcmode="lin" valueType="num">
                                      <p:cBhvr additive="base">
                                        <p:cTn id="79" dur="500" fill="hold"/>
                                        <p:tgtEl>
                                          <p:spTgt spid="33795">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37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3795">
                                            <p:txEl>
                                              <p:pRg st="9" end="9"/>
                                            </p:txEl>
                                          </p:spTgt>
                                        </p:tgtEl>
                                        <p:attrNameLst>
                                          <p:attrName>style.visibility</p:attrName>
                                        </p:attrNameLst>
                                      </p:cBhvr>
                                      <p:to>
                                        <p:strVal val="visible"/>
                                      </p:to>
                                    </p:set>
                                    <p:anim calcmode="lin" valueType="num">
                                      <p:cBhvr additive="base">
                                        <p:cTn id="85" dur="500" fill="hold"/>
                                        <p:tgtEl>
                                          <p:spTgt spid="33795">
                                            <p:txEl>
                                              <p:pRg st="9" end="9"/>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37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3795">
                                            <p:txEl>
                                              <p:pRg st="10" end="10"/>
                                            </p:txEl>
                                          </p:spTgt>
                                        </p:tgtEl>
                                        <p:attrNameLst>
                                          <p:attrName>style.visibility</p:attrName>
                                        </p:attrNameLst>
                                      </p:cBhvr>
                                      <p:to>
                                        <p:strVal val="visible"/>
                                      </p:to>
                                    </p:set>
                                    <p:anim calcmode="lin" valueType="num">
                                      <p:cBhvr additive="base">
                                        <p:cTn id="91" dur="500" fill="hold"/>
                                        <p:tgtEl>
                                          <p:spTgt spid="33795">
                                            <p:txEl>
                                              <p:pRg st="10" end="1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37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795">
                                            <p:txEl>
                                              <p:pRg st="11" end="11"/>
                                            </p:txEl>
                                          </p:spTgt>
                                        </p:tgtEl>
                                        <p:attrNameLst>
                                          <p:attrName>style.visibility</p:attrName>
                                        </p:attrNameLst>
                                      </p:cBhvr>
                                      <p:to>
                                        <p:strVal val="visible"/>
                                      </p:to>
                                    </p:set>
                                    <p:anim calcmode="lin" valueType="num">
                                      <p:cBhvr additive="base">
                                        <p:cTn id="97" dur="500" fill="hold"/>
                                        <p:tgtEl>
                                          <p:spTgt spid="33795">
                                            <p:txEl>
                                              <p:pRg st="11" end="1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379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P spid="337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908720"/>
            <a:ext cx="6120680" cy="1938992"/>
          </a:xfrm>
          <a:prstGeom prst="rect">
            <a:avLst/>
          </a:prstGeom>
          <a:noFill/>
        </p:spPr>
        <p:txBody>
          <a:bodyPr wrap="square" rtlCol="1">
            <a:spAutoFit/>
          </a:bodyPr>
          <a:lstStyle/>
          <a:p>
            <a:r>
              <a:rPr lang="ar-EG" sz="4000" dirty="0" smtClean="0">
                <a:cs typeface="PT Bold Heading" pitchFamily="2" charset="-78"/>
              </a:rPr>
              <a:t>معامل الاختلاف </a:t>
            </a:r>
          </a:p>
          <a:p>
            <a:r>
              <a:rPr lang="ar-EG" sz="4000" dirty="0" smtClean="0">
                <a:cs typeface="PT Bold Heading" pitchFamily="2" charset="-78"/>
              </a:rPr>
              <a:t>التعريف </a:t>
            </a:r>
          </a:p>
          <a:p>
            <a:r>
              <a:rPr lang="ar-EG" sz="4000" dirty="0" smtClean="0">
                <a:cs typeface="PT Bold Heading" pitchFamily="2" charset="-78"/>
              </a:rPr>
              <a:t>القانون</a:t>
            </a:r>
            <a:endParaRPr lang="ar-EG" sz="4000" dirty="0">
              <a:cs typeface="PT Bold Heading" pitchFamily="2" charset="-78"/>
            </a:endParaRPr>
          </a:p>
        </p:txBody>
      </p:sp>
    </p:spTree>
    <p:extLst>
      <p:ext uri="{BB962C8B-B14F-4D97-AF65-F5344CB8AC3E}">
        <p14:creationId xmlns:p14="http://schemas.microsoft.com/office/powerpoint/2010/main" val="132368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Line 5"/>
          <p:cNvSpPr>
            <a:spLocks noChangeShapeType="1"/>
          </p:cNvSpPr>
          <p:nvPr/>
        </p:nvSpPr>
        <p:spPr bwMode="auto">
          <a:xfrm flipH="1">
            <a:off x="3657600" y="1371600"/>
            <a:ext cx="1223963"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3" name="Line 6"/>
          <p:cNvSpPr>
            <a:spLocks noChangeShapeType="1"/>
          </p:cNvSpPr>
          <p:nvPr/>
        </p:nvSpPr>
        <p:spPr bwMode="auto">
          <a:xfrm flipH="1">
            <a:off x="3581400" y="2286000"/>
            <a:ext cx="1300163"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4" name="Line 7"/>
          <p:cNvSpPr>
            <a:spLocks noChangeShapeType="1"/>
          </p:cNvSpPr>
          <p:nvPr/>
        </p:nvSpPr>
        <p:spPr bwMode="auto">
          <a:xfrm flipH="1">
            <a:off x="3657600" y="3124200"/>
            <a:ext cx="1219200"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5" name="Line 10"/>
          <p:cNvSpPr>
            <a:spLocks noChangeShapeType="1"/>
          </p:cNvSpPr>
          <p:nvPr/>
        </p:nvSpPr>
        <p:spPr bwMode="auto">
          <a:xfrm flipH="1">
            <a:off x="3805238" y="3581400"/>
            <a:ext cx="1147762"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6" name="Line 11"/>
          <p:cNvSpPr>
            <a:spLocks noChangeShapeType="1"/>
          </p:cNvSpPr>
          <p:nvPr/>
        </p:nvSpPr>
        <p:spPr bwMode="auto">
          <a:xfrm>
            <a:off x="4953000" y="3581400"/>
            <a:ext cx="0" cy="1677988"/>
          </a:xfrm>
          <a:prstGeom prst="line">
            <a:avLst/>
          </a:prstGeom>
          <a:noFill/>
          <a:ln w="9525">
            <a:solidFill>
              <a:srgbClr val="FF00FF"/>
            </a:solidFill>
            <a:round/>
            <a:headEnd/>
            <a:tailEnd/>
          </a:ln>
          <a:extLst>
            <a:ext uri="{909E8E84-426E-40DD-AFC4-6F175D3DCCD1}">
              <a14:hiddenFill xmlns:a14="http://schemas.microsoft.com/office/drawing/2010/main">
                <a:noFill/>
              </a14:hiddenFill>
            </a:ext>
          </a:extLst>
        </p:spPr>
        <p:txBody>
          <a:bodyPr/>
          <a:lstStyle/>
          <a:p>
            <a:endParaRPr lang="ar-EG"/>
          </a:p>
        </p:txBody>
      </p:sp>
      <p:sp>
        <p:nvSpPr>
          <p:cNvPr id="5127" name="Line 12"/>
          <p:cNvSpPr>
            <a:spLocks noChangeShapeType="1"/>
          </p:cNvSpPr>
          <p:nvPr/>
        </p:nvSpPr>
        <p:spPr bwMode="auto">
          <a:xfrm flipH="1">
            <a:off x="3810000" y="4495800"/>
            <a:ext cx="1147763"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8" name="Line 13"/>
          <p:cNvSpPr>
            <a:spLocks noChangeShapeType="1"/>
          </p:cNvSpPr>
          <p:nvPr/>
        </p:nvSpPr>
        <p:spPr bwMode="auto">
          <a:xfrm flipH="1">
            <a:off x="3810000" y="5257800"/>
            <a:ext cx="1147763" cy="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ar-EG"/>
          </a:p>
        </p:txBody>
      </p:sp>
      <p:sp>
        <p:nvSpPr>
          <p:cNvPr id="5129" name="Rectangle 18"/>
          <p:cNvSpPr>
            <a:spLocks noChangeArrowheads="1"/>
          </p:cNvSpPr>
          <p:nvPr/>
        </p:nvSpPr>
        <p:spPr bwMode="auto">
          <a:xfrm>
            <a:off x="5791200" y="6400800"/>
            <a:ext cx="1860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lang="ar-SA" sz="2000" b="0">
                <a:solidFill>
                  <a:srgbClr val="660066"/>
                </a:solidFill>
              </a:rPr>
              <a:t> </a:t>
            </a:r>
            <a:endParaRPr lang="en-US">
              <a:solidFill>
                <a:srgbClr val="660066"/>
              </a:solidFill>
            </a:endParaRPr>
          </a:p>
        </p:txBody>
      </p:sp>
      <p:pic>
        <p:nvPicPr>
          <p:cNvPr id="5130" name="Picture 25" descr="book19"/>
          <p:cNvPicPr>
            <a:picLocks noGrp="1" noChangeAspect="1" noChangeArrowheads="1" noCrop="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228600" y="228600"/>
            <a:ext cx="1295400" cy="1066800"/>
          </a:xfrm>
        </p:spPr>
      </p:pic>
      <p:sp>
        <p:nvSpPr>
          <p:cNvPr id="24" name="Rectangle 23"/>
          <p:cNvSpPr/>
          <p:nvPr/>
        </p:nvSpPr>
        <p:spPr>
          <a:xfrm>
            <a:off x="714375" y="428625"/>
            <a:ext cx="8215313" cy="1754326"/>
          </a:xfrm>
          <a:prstGeom prst="rect">
            <a:avLst/>
          </a:prstGeom>
        </p:spPr>
        <p:txBody>
          <a:bodyPr>
            <a:spAutoFit/>
          </a:bodyPr>
          <a:lstStyle/>
          <a:p>
            <a:pPr rtl="0">
              <a:defRPr/>
            </a:pPr>
            <a:r>
              <a:rPr lang="ar-SA" dirty="0">
                <a:cs typeface="PT Bold Heading" pitchFamily="2" charset="-78"/>
              </a:rPr>
              <a:t>المقصود </a:t>
            </a:r>
            <a:r>
              <a:rPr lang="ar-EG" dirty="0">
                <a:cs typeface="PT Bold Heading" pitchFamily="2" charset="-78"/>
              </a:rPr>
              <a:t>بمفهومي</a:t>
            </a:r>
            <a:r>
              <a:rPr lang="ar-SA" dirty="0">
                <a:cs typeface="PT Bold Heading" pitchFamily="2" charset="-78"/>
              </a:rPr>
              <a:t>: النزعة المركزية </a:t>
            </a:r>
            <a:r>
              <a:rPr lang="ar-SA" dirty="0" err="1">
                <a:cs typeface="PT Bold Heading" pitchFamily="2" charset="-78"/>
              </a:rPr>
              <a:t>و</a:t>
            </a:r>
            <a:r>
              <a:rPr lang="ar-SA" dirty="0">
                <a:cs typeface="PT Bold Heading" pitchFamily="2" charset="-78"/>
              </a:rPr>
              <a:t> المتوسطات؟</a:t>
            </a:r>
          </a:p>
          <a:p>
            <a:pPr rtl="0">
              <a:defRPr/>
            </a:pPr>
            <a:r>
              <a:rPr lang="ar-EG" dirty="0">
                <a:cs typeface="PT Bold Heading" pitchFamily="2" charset="-78"/>
              </a:rPr>
              <a:t>لتوضيح ذلك </a:t>
            </a:r>
            <a:r>
              <a:rPr lang="ar-SA" dirty="0">
                <a:cs typeface="PT Bold Heading" pitchFamily="2" charset="-78"/>
              </a:rPr>
              <a:t>تأمل الجدول التالي والذي يمثل توزيع تكراري لعلامات (60) طالبا في امتحان تحصيلي:</a:t>
            </a:r>
          </a:p>
          <a:p>
            <a:pPr algn="l" rtl="0">
              <a:defRPr/>
            </a:pPr>
            <a:endParaRPr lang="ar-SA" dirty="0">
              <a:cs typeface="PT Bold Heading" pitchFamily="2" charset="-78"/>
            </a:endParaRPr>
          </a:p>
          <a:p>
            <a:pPr algn="l" rtl="0">
              <a:defRPr/>
            </a:pPr>
            <a:endParaRPr lang="en-US" dirty="0">
              <a:cs typeface="PT Bold Heading" pitchFamily="2" charset="-78"/>
            </a:endParaRPr>
          </a:p>
          <a:p>
            <a:pPr algn="l" rtl="0">
              <a:defRPr/>
            </a:pPr>
            <a:endParaRPr lang="ar-SA" dirty="0">
              <a:cs typeface="PT Bold Heading" pitchFamily="2" charset="-78"/>
            </a:endParaRPr>
          </a:p>
        </p:txBody>
      </p:sp>
      <p:grpSp>
        <p:nvGrpSpPr>
          <p:cNvPr id="2" name="Group 106"/>
          <p:cNvGrpSpPr>
            <a:grpSpLocks/>
          </p:cNvGrpSpPr>
          <p:nvPr/>
        </p:nvGrpSpPr>
        <p:grpSpPr bwMode="auto">
          <a:xfrm>
            <a:off x="0" y="2000250"/>
            <a:ext cx="9144000" cy="1143000"/>
            <a:chOff x="-3" y="-3"/>
            <a:chExt cx="5122" cy="860"/>
          </a:xfrm>
        </p:grpSpPr>
        <p:grpSp>
          <p:nvGrpSpPr>
            <p:cNvPr id="5134" name="Group 104"/>
            <p:cNvGrpSpPr>
              <a:grpSpLocks/>
            </p:cNvGrpSpPr>
            <p:nvPr/>
          </p:nvGrpSpPr>
          <p:grpSpPr bwMode="auto">
            <a:xfrm>
              <a:off x="0" y="0"/>
              <a:ext cx="5116" cy="854"/>
              <a:chOff x="0" y="0"/>
              <a:chExt cx="5116" cy="854"/>
            </a:xfrm>
          </p:grpSpPr>
          <p:grpSp>
            <p:nvGrpSpPr>
              <p:cNvPr id="5136" name="Group 73"/>
              <p:cNvGrpSpPr>
                <a:grpSpLocks/>
              </p:cNvGrpSpPr>
              <p:nvPr/>
            </p:nvGrpSpPr>
            <p:grpSpPr bwMode="auto">
              <a:xfrm>
                <a:off x="0" y="0"/>
                <a:ext cx="639" cy="403"/>
                <a:chOff x="0" y="0"/>
                <a:chExt cx="639" cy="403"/>
              </a:xfrm>
            </p:grpSpPr>
            <p:sp>
              <p:nvSpPr>
                <p:cNvPr id="74" name="Rectangle 56"/>
                <p:cNvSpPr>
                  <a:spLocks noChangeArrowheads="1"/>
                </p:cNvSpPr>
                <p:nvPr/>
              </p:nvSpPr>
              <p:spPr bwMode="auto">
                <a:xfrm>
                  <a:off x="41" y="4"/>
                  <a:ext cx="558" cy="403"/>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43-45</a:t>
                  </a:r>
                  <a:endParaRPr lang="en-US" dirty="0">
                    <a:solidFill>
                      <a:schemeClr val="bg1">
                        <a:lumMod val="50000"/>
                      </a:schemeClr>
                    </a:solidFill>
                  </a:endParaRPr>
                </a:p>
                <a:p>
                  <a:pPr algn="ctr" rtl="0" eaLnBrk="0" hangingPunct="0">
                    <a:defRPr/>
                  </a:pPr>
                  <a:endParaRPr lang="en-US" b="0" dirty="0"/>
                </a:p>
              </p:txBody>
            </p:sp>
            <p:sp>
              <p:nvSpPr>
                <p:cNvPr id="5183" name="Rectangle 72"/>
                <p:cNvSpPr>
                  <a:spLocks noChangeArrowheads="1"/>
                </p:cNvSpPr>
                <p:nvPr/>
              </p:nvSpPr>
              <p:spPr bwMode="auto">
                <a:xfrm>
                  <a:off x="0" y="0"/>
                  <a:ext cx="639"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37" name="Group 75"/>
              <p:cNvGrpSpPr>
                <a:grpSpLocks/>
              </p:cNvGrpSpPr>
              <p:nvPr/>
            </p:nvGrpSpPr>
            <p:grpSpPr bwMode="auto">
              <a:xfrm>
                <a:off x="639" y="0"/>
                <a:ext cx="639" cy="403"/>
                <a:chOff x="639" y="0"/>
                <a:chExt cx="639" cy="403"/>
              </a:xfrm>
            </p:grpSpPr>
            <p:sp>
              <p:nvSpPr>
                <p:cNvPr id="72" name="Rectangle 57"/>
                <p:cNvSpPr>
                  <a:spLocks noChangeArrowheads="1"/>
                </p:cNvSpPr>
                <p:nvPr/>
              </p:nvSpPr>
              <p:spPr bwMode="auto">
                <a:xfrm>
                  <a:off x="682" y="4"/>
                  <a:ext cx="553" cy="403"/>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46-48</a:t>
                  </a:r>
                  <a:endParaRPr lang="en-US" dirty="0">
                    <a:solidFill>
                      <a:schemeClr val="bg1">
                        <a:lumMod val="50000"/>
                      </a:schemeClr>
                    </a:solidFill>
                  </a:endParaRPr>
                </a:p>
                <a:p>
                  <a:pPr algn="ctr" rtl="0" eaLnBrk="0" hangingPunct="0">
                    <a:defRPr/>
                  </a:pPr>
                  <a:endParaRPr lang="en-US" b="0" dirty="0"/>
                </a:p>
              </p:txBody>
            </p:sp>
            <p:sp>
              <p:nvSpPr>
                <p:cNvPr id="5181" name="Rectangle 74"/>
                <p:cNvSpPr>
                  <a:spLocks noChangeArrowheads="1"/>
                </p:cNvSpPr>
                <p:nvPr/>
              </p:nvSpPr>
              <p:spPr bwMode="auto">
                <a:xfrm>
                  <a:off x="639" y="0"/>
                  <a:ext cx="639"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38" name="Group 77"/>
              <p:cNvGrpSpPr>
                <a:grpSpLocks/>
              </p:cNvGrpSpPr>
              <p:nvPr/>
            </p:nvGrpSpPr>
            <p:grpSpPr bwMode="auto">
              <a:xfrm>
                <a:off x="1278" y="0"/>
                <a:ext cx="639" cy="403"/>
                <a:chOff x="1278" y="0"/>
                <a:chExt cx="639" cy="403"/>
              </a:xfrm>
            </p:grpSpPr>
            <p:sp>
              <p:nvSpPr>
                <p:cNvPr id="70" name="Rectangle 58"/>
                <p:cNvSpPr>
                  <a:spLocks noChangeArrowheads="1"/>
                </p:cNvSpPr>
                <p:nvPr/>
              </p:nvSpPr>
              <p:spPr bwMode="auto">
                <a:xfrm>
                  <a:off x="1318" y="4"/>
                  <a:ext cx="558" cy="403"/>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49-51</a:t>
                  </a:r>
                  <a:endParaRPr lang="en-US" dirty="0">
                    <a:solidFill>
                      <a:schemeClr val="bg1">
                        <a:lumMod val="50000"/>
                      </a:schemeClr>
                    </a:solidFill>
                  </a:endParaRPr>
                </a:p>
                <a:p>
                  <a:pPr algn="ctr" rtl="0" eaLnBrk="0" hangingPunct="0">
                    <a:defRPr/>
                  </a:pPr>
                  <a:endParaRPr lang="en-US" b="0" dirty="0"/>
                </a:p>
              </p:txBody>
            </p:sp>
            <p:sp>
              <p:nvSpPr>
                <p:cNvPr id="5179" name="Rectangle 76"/>
                <p:cNvSpPr>
                  <a:spLocks noChangeArrowheads="1"/>
                </p:cNvSpPr>
                <p:nvPr/>
              </p:nvSpPr>
              <p:spPr bwMode="auto">
                <a:xfrm>
                  <a:off x="1278" y="0"/>
                  <a:ext cx="639"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39" name="Group 79"/>
              <p:cNvGrpSpPr>
                <a:grpSpLocks/>
              </p:cNvGrpSpPr>
              <p:nvPr/>
            </p:nvGrpSpPr>
            <p:grpSpPr bwMode="auto">
              <a:xfrm>
                <a:off x="1917" y="0"/>
                <a:ext cx="639" cy="403"/>
                <a:chOff x="1917" y="0"/>
                <a:chExt cx="639" cy="403"/>
              </a:xfrm>
            </p:grpSpPr>
            <p:sp>
              <p:nvSpPr>
                <p:cNvPr id="68" name="Rectangle 59"/>
                <p:cNvSpPr>
                  <a:spLocks noChangeArrowheads="1"/>
                </p:cNvSpPr>
                <p:nvPr/>
              </p:nvSpPr>
              <p:spPr bwMode="auto">
                <a:xfrm>
                  <a:off x="1960" y="4"/>
                  <a:ext cx="558" cy="403"/>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52-54</a:t>
                  </a:r>
                  <a:endParaRPr lang="en-US" dirty="0">
                    <a:solidFill>
                      <a:schemeClr val="bg1">
                        <a:lumMod val="50000"/>
                      </a:schemeClr>
                    </a:solidFill>
                  </a:endParaRPr>
                </a:p>
                <a:p>
                  <a:pPr algn="ctr" rtl="0" eaLnBrk="0" hangingPunct="0">
                    <a:defRPr/>
                  </a:pPr>
                  <a:endParaRPr lang="en-US" b="0" dirty="0"/>
                </a:p>
              </p:txBody>
            </p:sp>
            <p:sp>
              <p:nvSpPr>
                <p:cNvPr id="5177" name="Rectangle 78"/>
                <p:cNvSpPr>
                  <a:spLocks noChangeArrowheads="1"/>
                </p:cNvSpPr>
                <p:nvPr/>
              </p:nvSpPr>
              <p:spPr bwMode="auto">
                <a:xfrm>
                  <a:off x="1917" y="0"/>
                  <a:ext cx="639"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0" name="Group 81"/>
              <p:cNvGrpSpPr>
                <a:grpSpLocks/>
              </p:cNvGrpSpPr>
              <p:nvPr/>
            </p:nvGrpSpPr>
            <p:grpSpPr bwMode="auto">
              <a:xfrm>
                <a:off x="2556" y="0"/>
                <a:ext cx="639" cy="403"/>
                <a:chOff x="2556" y="0"/>
                <a:chExt cx="639" cy="403"/>
              </a:xfrm>
            </p:grpSpPr>
            <p:sp>
              <p:nvSpPr>
                <p:cNvPr id="66" name="Rectangle 60"/>
                <p:cNvSpPr>
                  <a:spLocks noChangeArrowheads="1"/>
                </p:cNvSpPr>
                <p:nvPr/>
              </p:nvSpPr>
              <p:spPr bwMode="auto">
                <a:xfrm>
                  <a:off x="2599" y="4"/>
                  <a:ext cx="553" cy="403"/>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55-57</a:t>
                  </a:r>
                  <a:endParaRPr lang="en-US" dirty="0">
                    <a:solidFill>
                      <a:schemeClr val="bg1">
                        <a:lumMod val="50000"/>
                      </a:schemeClr>
                    </a:solidFill>
                  </a:endParaRPr>
                </a:p>
                <a:p>
                  <a:pPr algn="ctr" rtl="0" eaLnBrk="0" hangingPunct="0">
                    <a:defRPr/>
                  </a:pPr>
                  <a:endParaRPr lang="en-US" sz="2000" b="0" dirty="0"/>
                </a:p>
              </p:txBody>
            </p:sp>
            <p:sp>
              <p:nvSpPr>
                <p:cNvPr id="5175" name="Rectangle 80"/>
                <p:cNvSpPr>
                  <a:spLocks noChangeArrowheads="1"/>
                </p:cNvSpPr>
                <p:nvPr/>
              </p:nvSpPr>
              <p:spPr bwMode="auto">
                <a:xfrm>
                  <a:off x="2556" y="0"/>
                  <a:ext cx="639"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1" name="Group 83"/>
              <p:cNvGrpSpPr>
                <a:grpSpLocks/>
              </p:cNvGrpSpPr>
              <p:nvPr/>
            </p:nvGrpSpPr>
            <p:grpSpPr bwMode="auto">
              <a:xfrm>
                <a:off x="3195" y="0"/>
                <a:ext cx="557" cy="403"/>
                <a:chOff x="3195" y="0"/>
                <a:chExt cx="557" cy="403"/>
              </a:xfrm>
            </p:grpSpPr>
            <p:sp>
              <p:nvSpPr>
                <p:cNvPr id="64" name="Rectangle 61"/>
                <p:cNvSpPr>
                  <a:spLocks noChangeArrowheads="1"/>
                </p:cNvSpPr>
                <p:nvPr/>
              </p:nvSpPr>
              <p:spPr bwMode="auto">
                <a:xfrm>
                  <a:off x="3236" y="4"/>
                  <a:ext cx="478" cy="403"/>
                </a:xfrm>
                <a:prstGeom prst="rect">
                  <a:avLst/>
                </a:prstGeom>
                <a:noFill/>
                <a:ln w="9525">
                  <a:solidFill>
                    <a:srgbClr val="FF3300"/>
                  </a:solidFill>
                  <a:miter lim="800000"/>
                  <a:headEnd/>
                  <a:tailEnd/>
                </a:ln>
              </p:spPr>
              <p:txBody>
                <a:bodyPr/>
                <a:lstStyle/>
                <a:p>
                  <a:pPr algn="ctr" rtl="0">
                    <a:defRPr/>
                  </a:pPr>
                  <a:r>
                    <a:rPr lang="ar-SA" sz="1800" dirty="0">
                      <a:solidFill>
                        <a:schemeClr val="bg1">
                          <a:lumMod val="50000"/>
                        </a:schemeClr>
                      </a:solidFill>
                    </a:rPr>
                    <a:t>58-60</a:t>
                  </a:r>
                  <a:endParaRPr lang="en-US" sz="1800" dirty="0">
                    <a:solidFill>
                      <a:schemeClr val="bg1">
                        <a:lumMod val="50000"/>
                      </a:schemeClr>
                    </a:solidFill>
                  </a:endParaRPr>
                </a:p>
                <a:p>
                  <a:pPr algn="ctr" rtl="0" eaLnBrk="0" hangingPunct="0">
                    <a:defRPr/>
                  </a:pPr>
                  <a:endParaRPr lang="en-US" sz="1800" b="0" dirty="0"/>
                </a:p>
              </p:txBody>
            </p:sp>
            <p:sp>
              <p:nvSpPr>
                <p:cNvPr id="5173" name="Rectangle 82"/>
                <p:cNvSpPr>
                  <a:spLocks noChangeArrowheads="1"/>
                </p:cNvSpPr>
                <p:nvPr/>
              </p:nvSpPr>
              <p:spPr bwMode="auto">
                <a:xfrm>
                  <a:off x="3195" y="0"/>
                  <a:ext cx="557"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2" name="Group 85"/>
              <p:cNvGrpSpPr>
                <a:grpSpLocks/>
              </p:cNvGrpSpPr>
              <p:nvPr/>
            </p:nvGrpSpPr>
            <p:grpSpPr bwMode="auto">
              <a:xfrm>
                <a:off x="3752" y="0"/>
                <a:ext cx="556" cy="403"/>
                <a:chOff x="3752" y="0"/>
                <a:chExt cx="556" cy="403"/>
              </a:xfrm>
            </p:grpSpPr>
            <p:sp>
              <p:nvSpPr>
                <p:cNvPr id="62" name="Rectangle 62"/>
                <p:cNvSpPr>
                  <a:spLocks noChangeArrowheads="1"/>
                </p:cNvSpPr>
                <p:nvPr/>
              </p:nvSpPr>
              <p:spPr bwMode="auto">
                <a:xfrm>
                  <a:off x="3795" y="4"/>
                  <a:ext cx="470" cy="403"/>
                </a:xfrm>
                <a:prstGeom prst="rect">
                  <a:avLst/>
                </a:prstGeom>
                <a:noFill/>
                <a:ln w="9525">
                  <a:solidFill>
                    <a:srgbClr val="FF3300"/>
                  </a:solidFill>
                  <a:miter lim="800000"/>
                  <a:headEnd/>
                  <a:tailEnd/>
                </a:ln>
              </p:spPr>
              <p:txBody>
                <a:bodyPr bIns="0"/>
                <a:lstStyle/>
                <a:p>
                  <a:pPr algn="ctr" rtl="0">
                    <a:defRPr/>
                  </a:pPr>
                  <a:r>
                    <a:rPr lang="ar-SA" sz="1800" dirty="0">
                      <a:solidFill>
                        <a:schemeClr val="bg1">
                          <a:lumMod val="50000"/>
                        </a:schemeClr>
                      </a:solidFill>
                    </a:rPr>
                    <a:t>61-63</a:t>
                  </a:r>
                  <a:endParaRPr lang="en-US" sz="1800" dirty="0">
                    <a:solidFill>
                      <a:schemeClr val="bg1">
                        <a:lumMod val="50000"/>
                      </a:schemeClr>
                    </a:solidFill>
                  </a:endParaRPr>
                </a:p>
                <a:p>
                  <a:pPr algn="ctr" rtl="0" eaLnBrk="0" hangingPunct="0">
                    <a:defRPr/>
                  </a:pPr>
                  <a:endParaRPr lang="en-US" sz="1800" b="0" dirty="0"/>
                </a:p>
              </p:txBody>
            </p:sp>
            <p:sp>
              <p:nvSpPr>
                <p:cNvPr id="5171" name="Rectangle 84"/>
                <p:cNvSpPr>
                  <a:spLocks noChangeArrowheads="1"/>
                </p:cNvSpPr>
                <p:nvPr/>
              </p:nvSpPr>
              <p:spPr bwMode="auto">
                <a:xfrm>
                  <a:off x="3752" y="0"/>
                  <a:ext cx="556"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3" name="Group 87"/>
              <p:cNvGrpSpPr>
                <a:grpSpLocks/>
              </p:cNvGrpSpPr>
              <p:nvPr/>
            </p:nvGrpSpPr>
            <p:grpSpPr bwMode="auto">
              <a:xfrm>
                <a:off x="4308" y="0"/>
                <a:ext cx="808" cy="403"/>
                <a:chOff x="4308" y="0"/>
                <a:chExt cx="808" cy="403"/>
              </a:xfrm>
            </p:grpSpPr>
            <p:sp>
              <p:nvSpPr>
                <p:cNvPr id="60" name="Rectangle 63"/>
                <p:cNvSpPr>
                  <a:spLocks noChangeArrowheads="1"/>
                </p:cNvSpPr>
                <p:nvPr/>
              </p:nvSpPr>
              <p:spPr bwMode="auto">
                <a:xfrm>
                  <a:off x="4351" y="4"/>
                  <a:ext cx="727" cy="403"/>
                </a:xfrm>
                <a:prstGeom prst="rect">
                  <a:avLst/>
                </a:prstGeom>
                <a:noFill/>
                <a:ln w="9525">
                  <a:solidFill>
                    <a:srgbClr val="FF3300"/>
                  </a:solidFill>
                  <a:miter lim="800000"/>
                  <a:headEnd/>
                  <a:tailEnd/>
                </a:ln>
              </p:spPr>
              <p:txBody>
                <a:bodyPr bIns="0"/>
                <a:lstStyle/>
                <a:p>
                  <a:pPr algn="ctr" rtl="0">
                    <a:defRPr/>
                  </a:pPr>
                  <a:r>
                    <a:rPr lang="ar-SA" sz="1800" i="1" dirty="0">
                      <a:solidFill>
                        <a:schemeClr val="bg1">
                          <a:lumMod val="50000"/>
                        </a:schemeClr>
                      </a:solidFill>
                    </a:rPr>
                    <a:t>فئات العلامات</a:t>
                  </a:r>
                  <a:endParaRPr lang="en-US" sz="1800" i="1" dirty="0">
                    <a:solidFill>
                      <a:schemeClr val="bg1">
                        <a:lumMod val="50000"/>
                      </a:schemeClr>
                    </a:solidFill>
                  </a:endParaRPr>
                </a:p>
                <a:p>
                  <a:pPr algn="ctr" rtl="0" eaLnBrk="0" hangingPunct="0">
                    <a:defRPr/>
                  </a:pPr>
                  <a:endParaRPr lang="en-US" b="0" dirty="0"/>
                </a:p>
              </p:txBody>
            </p:sp>
            <p:sp>
              <p:nvSpPr>
                <p:cNvPr id="5169" name="Rectangle 86"/>
                <p:cNvSpPr>
                  <a:spLocks noChangeArrowheads="1"/>
                </p:cNvSpPr>
                <p:nvPr/>
              </p:nvSpPr>
              <p:spPr bwMode="auto">
                <a:xfrm>
                  <a:off x="4308" y="0"/>
                  <a:ext cx="808" cy="403"/>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4" name="Group 89"/>
              <p:cNvGrpSpPr>
                <a:grpSpLocks/>
              </p:cNvGrpSpPr>
              <p:nvPr/>
            </p:nvGrpSpPr>
            <p:grpSpPr bwMode="auto">
              <a:xfrm>
                <a:off x="0" y="403"/>
                <a:ext cx="639" cy="451"/>
                <a:chOff x="0" y="403"/>
                <a:chExt cx="639" cy="451"/>
              </a:xfrm>
            </p:grpSpPr>
            <p:sp>
              <p:nvSpPr>
                <p:cNvPr id="58" name="Rectangle 64"/>
                <p:cNvSpPr>
                  <a:spLocks noChangeArrowheads="1"/>
                </p:cNvSpPr>
                <p:nvPr/>
              </p:nvSpPr>
              <p:spPr bwMode="auto">
                <a:xfrm>
                  <a:off x="41" y="403"/>
                  <a:ext cx="558"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3</a:t>
                  </a:r>
                  <a:endParaRPr lang="en-US" dirty="0">
                    <a:solidFill>
                      <a:schemeClr val="bg1">
                        <a:lumMod val="50000"/>
                      </a:schemeClr>
                    </a:solidFill>
                  </a:endParaRPr>
                </a:p>
                <a:p>
                  <a:pPr algn="ctr" rtl="0" eaLnBrk="0" hangingPunct="0">
                    <a:defRPr/>
                  </a:pPr>
                  <a:endParaRPr lang="en-US" b="0" dirty="0"/>
                </a:p>
              </p:txBody>
            </p:sp>
            <p:sp>
              <p:nvSpPr>
                <p:cNvPr id="5167" name="Rectangle 88"/>
                <p:cNvSpPr>
                  <a:spLocks noChangeArrowheads="1"/>
                </p:cNvSpPr>
                <p:nvPr/>
              </p:nvSpPr>
              <p:spPr bwMode="auto">
                <a:xfrm>
                  <a:off x="0" y="403"/>
                  <a:ext cx="639"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5" name="Group 91"/>
              <p:cNvGrpSpPr>
                <a:grpSpLocks/>
              </p:cNvGrpSpPr>
              <p:nvPr/>
            </p:nvGrpSpPr>
            <p:grpSpPr bwMode="auto">
              <a:xfrm>
                <a:off x="639" y="403"/>
                <a:ext cx="639" cy="451"/>
                <a:chOff x="639" y="403"/>
                <a:chExt cx="639" cy="451"/>
              </a:xfrm>
            </p:grpSpPr>
            <p:sp>
              <p:nvSpPr>
                <p:cNvPr id="56" name="Rectangle 65"/>
                <p:cNvSpPr>
                  <a:spLocks noChangeArrowheads="1"/>
                </p:cNvSpPr>
                <p:nvPr/>
              </p:nvSpPr>
              <p:spPr bwMode="auto">
                <a:xfrm>
                  <a:off x="682" y="403"/>
                  <a:ext cx="553"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4</a:t>
                  </a:r>
                  <a:endParaRPr lang="en-US" dirty="0">
                    <a:solidFill>
                      <a:schemeClr val="bg1">
                        <a:lumMod val="50000"/>
                      </a:schemeClr>
                    </a:solidFill>
                  </a:endParaRPr>
                </a:p>
                <a:p>
                  <a:pPr algn="ctr" rtl="0" eaLnBrk="0" hangingPunct="0">
                    <a:defRPr/>
                  </a:pPr>
                  <a:endParaRPr lang="en-US" b="0" dirty="0"/>
                </a:p>
              </p:txBody>
            </p:sp>
            <p:sp>
              <p:nvSpPr>
                <p:cNvPr id="5165" name="Rectangle 90"/>
                <p:cNvSpPr>
                  <a:spLocks noChangeArrowheads="1"/>
                </p:cNvSpPr>
                <p:nvPr/>
              </p:nvSpPr>
              <p:spPr bwMode="auto">
                <a:xfrm>
                  <a:off x="639" y="403"/>
                  <a:ext cx="639"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6" name="Group 93"/>
              <p:cNvGrpSpPr>
                <a:grpSpLocks/>
              </p:cNvGrpSpPr>
              <p:nvPr/>
            </p:nvGrpSpPr>
            <p:grpSpPr bwMode="auto">
              <a:xfrm>
                <a:off x="1278" y="403"/>
                <a:ext cx="639" cy="451"/>
                <a:chOff x="1278" y="403"/>
                <a:chExt cx="639" cy="451"/>
              </a:xfrm>
            </p:grpSpPr>
            <p:sp>
              <p:nvSpPr>
                <p:cNvPr id="54" name="Rectangle 66"/>
                <p:cNvSpPr>
                  <a:spLocks noChangeArrowheads="1"/>
                </p:cNvSpPr>
                <p:nvPr/>
              </p:nvSpPr>
              <p:spPr bwMode="auto">
                <a:xfrm>
                  <a:off x="1318" y="403"/>
                  <a:ext cx="558"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6</a:t>
                  </a:r>
                  <a:endParaRPr lang="en-US" dirty="0">
                    <a:solidFill>
                      <a:schemeClr val="bg1">
                        <a:lumMod val="50000"/>
                      </a:schemeClr>
                    </a:solidFill>
                  </a:endParaRPr>
                </a:p>
                <a:p>
                  <a:pPr algn="ctr" rtl="0" eaLnBrk="0" hangingPunct="0">
                    <a:defRPr/>
                  </a:pPr>
                  <a:endParaRPr lang="en-US" b="0" dirty="0"/>
                </a:p>
              </p:txBody>
            </p:sp>
            <p:sp>
              <p:nvSpPr>
                <p:cNvPr id="5163" name="Rectangle 92"/>
                <p:cNvSpPr>
                  <a:spLocks noChangeArrowheads="1"/>
                </p:cNvSpPr>
                <p:nvPr/>
              </p:nvSpPr>
              <p:spPr bwMode="auto">
                <a:xfrm>
                  <a:off x="1278" y="403"/>
                  <a:ext cx="639"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7" name="Group 95"/>
              <p:cNvGrpSpPr>
                <a:grpSpLocks/>
              </p:cNvGrpSpPr>
              <p:nvPr/>
            </p:nvGrpSpPr>
            <p:grpSpPr bwMode="auto">
              <a:xfrm>
                <a:off x="1917" y="403"/>
                <a:ext cx="639" cy="451"/>
                <a:chOff x="1917" y="403"/>
                <a:chExt cx="639" cy="451"/>
              </a:xfrm>
            </p:grpSpPr>
            <p:sp>
              <p:nvSpPr>
                <p:cNvPr id="52" name="Rectangle 67"/>
                <p:cNvSpPr>
                  <a:spLocks noChangeArrowheads="1"/>
                </p:cNvSpPr>
                <p:nvPr/>
              </p:nvSpPr>
              <p:spPr bwMode="auto">
                <a:xfrm>
                  <a:off x="1960" y="403"/>
                  <a:ext cx="558"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27</a:t>
                  </a:r>
                  <a:endParaRPr lang="en-US" dirty="0">
                    <a:solidFill>
                      <a:schemeClr val="bg1">
                        <a:lumMod val="50000"/>
                      </a:schemeClr>
                    </a:solidFill>
                  </a:endParaRPr>
                </a:p>
                <a:p>
                  <a:pPr algn="ctr" rtl="0" eaLnBrk="0" hangingPunct="0">
                    <a:defRPr/>
                  </a:pPr>
                  <a:endParaRPr lang="en-US" b="0" dirty="0"/>
                </a:p>
              </p:txBody>
            </p:sp>
            <p:sp>
              <p:nvSpPr>
                <p:cNvPr id="5161" name="Rectangle 94"/>
                <p:cNvSpPr>
                  <a:spLocks noChangeArrowheads="1"/>
                </p:cNvSpPr>
                <p:nvPr/>
              </p:nvSpPr>
              <p:spPr bwMode="auto">
                <a:xfrm>
                  <a:off x="1917" y="403"/>
                  <a:ext cx="639"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8" name="Group 97"/>
              <p:cNvGrpSpPr>
                <a:grpSpLocks/>
              </p:cNvGrpSpPr>
              <p:nvPr/>
            </p:nvGrpSpPr>
            <p:grpSpPr bwMode="auto">
              <a:xfrm>
                <a:off x="2556" y="403"/>
                <a:ext cx="639" cy="451"/>
                <a:chOff x="2556" y="403"/>
                <a:chExt cx="639" cy="451"/>
              </a:xfrm>
            </p:grpSpPr>
            <p:sp>
              <p:nvSpPr>
                <p:cNvPr id="50" name="Rectangle 68"/>
                <p:cNvSpPr>
                  <a:spLocks noChangeArrowheads="1"/>
                </p:cNvSpPr>
                <p:nvPr/>
              </p:nvSpPr>
              <p:spPr bwMode="auto">
                <a:xfrm>
                  <a:off x="2599" y="403"/>
                  <a:ext cx="553"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9</a:t>
                  </a:r>
                  <a:endParaRPr lang="en-US" dirty="0">
                    <a:solidFill>
                      <a:schemeClr val="bg1">
                        <a:lumMod val="50000"/>
                      </a:schemeClr>
                    </a:solidFill>
                  </a:endParaRPr>
                </a:p>
                <a:p>
                  <a:pPr algn="ctr" rtl="0" eaLnBrk="0" hangingPunct="0">
                    <a:defRPr/>
                  </a:pPr>
                  <a:endParaRPr lang="en-US" b="0" dirty="0"/>
                </a:p>
              </p:txBody>
            </p:sp>
            <p:sp>
              <p:nvSpPr>
                <p:cNvPr id="5159" name="Rectangle 96"/>
                <p:cNvSpPr>
                  <a:spLocks noChangeArrowheads="1"/>
                </p:cNvSpPr>
                <p:nvPr/>
              </p:nvSpPr>
              <p:spPr bwMode="auto">
                <a:xfrm>
                  <a:off x="2556" y="403"/>
                  <a:ext cx="639"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49" name="Group 99"/>
              <p:cNvGrpSpPr>
                <a:grpSpLocks/>
              </p:cNvGrpSpPr>
              <p:nvPr/>
            </p:nvGrpSpPr>
            <p:grpSpPr bwMode="auto">
              <a:xfrm>
                <a:off x="3195" y="403"/>
                <a:ext cx="557" cy="451"/>
                <a:chOff x="3195" y="403"/>
                <a:chExt cx="557" cy="451"/>
              </a:xfrm>
            </p:grpSpPr>
            <p:sp>
              <p:nvSpPr>
                <p:cNvPr id="48" name="Rectangle 69"/>
                <p:cNvSpPr>
                  <a:spLocks noChangeArrowheads="1"/>
                </p:cNvSpPr>
                <p:nvPr/>
              </p:nvSpPr>
              <p:spPr bwMode="auto">
                <a:xfrm>
                  <a:off x="3236" y="403"/>
                  <a:ext cx="478"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7</a:t>
                  </a:r>
                  <a:endParaRPr lang="en-US" dirty="0">
                    <a:solidFill>
                      <a:schemeClr val="bg1">
                        <a:lumMod val="50000"/>
                      </a:schemeClr>
                    </a:solidFill>
                  </a:endParaRPr>
                </a:p>
                <a:p>
                  <a:pPr algn="ctr" rtl="0" eaLnBrk="0" hangingPunct="0">
                    <a:defRPr/>
                  </a:pPr>
                  <a:endParaRPr lang="en-US" b="0" dirty="0"/>
                </a:p>
              </p:txBody>
            </p:sp>
            <p:sp>
              <p:nvSpPr>
                <p:cNvPr id="5157" name="Rectangle 98"/>
                <p:cNvSpPr>
                  <a:spLocks noChangeArrowheads="1"/>
                </p:cNvSpPr>
                <p:nvPr/>
              </p:nvSpPr>
              <p:spPr bwMode="auto">
                <a:xfrm>
                  <a:off x="3195" y="403"/>
                  <a:ext cx="557"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50" name="Group 101"/>
              <p:cNvGrpSpPr>
                <a:grpSpLocks/>
              </p:cNvGrpSpPr>
              <p:nvPr/>
            </p:nvGrpSpPr>
            <p:grpSpPr bwMode="auto">
              <a:xfrm>
                <a:off x="3752" y="403"/>
                <a:ext cx="556" cy="451"/>
                <a:chOff x="3752" y="403"/>
                <a:chExt cx="556" cy="451"/>
              </a:xfrm>
            </p:grpSpPr>
            <p:sp>
              <p:nvSpPr>
                <p:cNvPr id="46" name="Rectangle 70"/>
                <p:cNvSpPr>
                  <a:spLocks noChangeArrowheads="1"/>
                </p:cNvSpPr>
                <p:nvPr/>
              </p:nvSpPr>
              <p:spPr bwMode="auto">
                <a:xfrm>
                  <a:off x="3795" y="403"/>
                  <a:ext cx="470" cy="447"/>
                </a:xfrm>
                <a:prstGeom prst="rect">
                  <a:avLst/>
                </a:prstGeom>
                <a:noFill/>
                <a:ln w="9525">
                  <a:solidFill>
                    <a:srgbClr val="FF3300"/>
                  </a:solidFill>
                  <a:miter lim="800000"/>
                  <a:headEnd/>
                  <a:tailEnd/>
                </a:ln>
              </p:spPr>
              <p:txBody>
                <a:bodyPr/>
                <a:lstStyle/>
                <a:p>
                  <a:pPr algn="ctr" rtl="0">
                    <a:defRPr/>
                  </a:pPr>
                  <a:r>
                    <a:rPr lang="ar-SA" dirty="0">
                      <a:solidFill>
                        <a:schemeClr val="bg1">
                          <a:lumMod val="50000"/>
                        </a:schemeClr>
                      </a:solidFill>
                    </a:rPr>
                    <a:t>4</a:t>
                  </a:r>
                  <a:endParaRPr lang="en-US" dirty="0">
                    <a:solidFill>
                      <a:schemeClr val="bg1">
                        <a:lumMod val="50000"/>
                      </a:schemeClr>
                    </a:solidFill>
                  </a:endParaRPr>
                </a:p>
                <a:p>
                  <a:pPr algn="ctr" rtl="0" eaLnBrk="0" hangingPunct="0">
                    <a:defRPr/>
                  </a:pPr>
                  <a:endParaRPr lang="en-US" b="0" dirty="0"/>
                </a:p>
              </p:txBody>
            </p:sp>
            <p:sp>
              <p:nvSpPr>
                <p:cNvPr id="5155" name="Rectangle 100"/>
                <p:cNvSpPr>
                  <a:spLocks noChangeArrowheads="1"/>
                </p:cNvSpPr>
                <p:nvPr/>
              </p:nvSpPr>
              <p:spPr bwMode="auto">
                <a:xfrm>
                  <a:off x="3752" y="403"/>
                  <a:ext cx="556"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nvGrpSpPr>
              <p:cNvPr id="5151" name="Group 103"/>
              <p:cNvGrpSpPr>
                <a:grpSpLocks/>
              </p:cNvGrpSpPr>
              <p:nvPr/>
            </p:nvGrpSpPr>
            <p:grpSpPr bwMode="auto">
              <a:xfrm>
                <a:off x="4308" y="403"/>
                <a:ext cx="808" cy="451"/>
                <a:chOff x="4308" y="403"/>
                <a:chExt cx="808" cy="451"/>
              </a:xfrm>
            </p:grpSpPr>
            <p:sp>
              <p:nvSpPr>
                <p:cNvPr id="44" name="Rectangle 71"/>
                <p:cNvSpPr>
                  <a:spLocks noChangeArrowheads="1"/>
                </p:cNvSpPr>
                <p:nvPr/>
              </p:nvSpPr>
              <p:spPr bwMode="auto">
                <a:xfrm>
                  <a:off x="4351" y="403"/>
                  <a:ext cx="727" cy="447"/>
                </a:xfrm>
                <a:prstGeom prst="rect">
                  <a:avLst/>
                </a:prstGeom>
                <a:noFill/>
                <a:ln w="9525">
                  <a:solidFill>
                    <a:srgbClr val="FF3300"/>
                  </a:solidFill>
                  <a:miter lim="800000"/>
                  <a:headEnd/>
                  <a:tailEnd/>
                </a:ln>
              </p:spPr>
              <p:txBody>
                <a:bodyPr bIns="0"/>
                <a:lstStyle/>
                <a:p>
                  <a:pPr algn="ctr" rtl="0">
                    <a:defRPr/>
                  </a:pPr>
                  <a:r>
                    <a:rPr lang="ar-SA" sz="2000" i="1" dirty="0">
                      <a:solidFill>
                        <a:schemeClr val="bg1">
                          <a:lumMod val="50000"/>
                        </a:schemeClr>
                      </a:solidFill>
                    </a:rPr>
                    <a:t>التكرار</a:t>
                  </a:r>
                  <a:endParaRPr lang="en-US" sz="2000" i="1" dirty="0">
                    <a:solidFill>
                      <a:schemeClr val="bg1">
                        <a:lumMod val="50000"/>
                      </a:schemeClr>
                    </a:solidFill>
                  </a:endParaRPr>
                </a:p>
                <a:p>
                  <a:pPr algn="ctr" rtl="0" eaLnBrk="0" hangingPunct="0">
                    <a:defRPr/>
                  </a:pPr>
                  <a:endParaRPr lang="en-US" b="0" dirty="0"/>
                </a:p>
              </p:txBody>
            </p:sp>
            <p:sp>
              <p:nvSpPr>
                <p:cNvPr id="5153" name="Rectangle 102"/>
                <p:cNvSpPr>
                  <a:spLocks noChangeArrowheads="1"/>
                </p:cNvSpPr>
                <p:nvPr/>
              </p:nvSpPr>
              <p:spPr bwMode="auto">
                <a:xfrm>
                  <a:off x="4308" y="403"/>
                  <a:ext cx="808" cy="451"/>
                </a:xfrm>
                <a:prstGeom prst="rect">
                  <a:avLst/>
                </a:prstGeom>
                <a:noFill/>
                <a:ln w="7">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grpSp>
        <p:sp>
          <p:nvSpPr>
            <p:cNvPr id="5135" name="Rectangle 105"/>
            <p:cNvSpPr>
              <a:spLocks noChangeArrowheads="1"/>
            </p:cNvSpPr>
            <p:nvPr/>
          </p:nvSpPr>
          <p:spPr bwMode="auto">
            <a:xfrm>
              <a:off x="-3" y="-3"/>
              <a:ext cx="5122" cy="860"/>
            </a:xfrm>
            <a:prstGeom prst="rect">
              <a:avLst/>
            </a:prstGeom>
            <a:noFill/>
            <a:ln w="11112">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l" rtl="0"/>
              <a:endParaRPr lang="ar-SA"/>
            </a:p>
          </p:txBody>
        </p:sp>
      </p:grpSp>
      <p:sp>
        <p:nvSpPr>
          <p:cNvPr id="5133" name="Rectangle 75"/>
          <p:cNvSpPr>
            <a:spLocks noChangeArrowheads="1"/>
          </p:cNvSpPr>
          <p:nvPr/>
        </p:nvSpPr>
        <p:spPr bwMode="auto">
          <a:xfrm>
            <a:off x="357188" y="3382963"/>
            <a:ext cx="85010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ar-EG" dirty="0">
                <a:cs typeface="PT Bold Heading" pitchFamily="2" charset="-78"/>
              </a:rPr>
              <a:t>يلاحظ </a:t>
            </a:r>
            <a:r>
              <a:rPr lang="ar-SA" dirty="0">
                <a:cs typeface="PT Bold Heading" pitchFamily="2" charset="-78"/>
              </a:rPr>
              <a:t>أن عددا كبيرا من علامات الطلبة تتجمع حول نقطة متوسطة في مدى التوزيع ثم يتناقص هذا العدد أو التكرار نحو النقط الأخرى بالتدريج على جانبي التوزيع. وقد اصطلح الإحصائيون على اعتبار ميل أو تراكم معظم المفردات الإحصائية للتمركز حول قيمة معينة بالنزعة المركزية لهذه البيانات , في حين اصطلح على القيمة التي تمثل معظم القيم للتراكم حولها بالقيمة المتوسطة أو المتوسطات وهي في الجدول السابق</a:t>
            </a:r>
            <a:r>
              <a:rPr lang="ar-EG" dirty="0">
                <a:cs typeface="PT Bold Heading" pitchFamily="2" charset="-78"/>
              </a:rPr>
              <a:t> </a:t>
            </a:r>
            <a:r>
              <a:rPr lang="ar-SA" dirty="0">
                <a:cs typeface="PT Bold Heading" pitchFamily="2" charset="-78"/>
              </a:rPr>
              <a:t>(27)</a:t>
            </a:r>
            <a:r>
              <a:rPr lang="ar-EG" dirty="0">
                <a:cs typeface="PT Bold Heading" pitchFamily="2" charset="-78"/>
              </a:rPr>
              <a:t> </a:t>
            </a:r>
            <a:r>
              <a:rPr lang="ar-SA" dirty="0">
                <a:cs typeface="PT Bold Heading" pitchFamily="2" charset="-78"/>
              </a:rPr>
              <a:t> </a:t>
            </a:r>
            <a:r>
              <a:rPr lang="ar-EG" dirty="0">
                <a:cs typeface="PT Bold Heading" pitchFamily="2" charset="-78"/>
              </a:rPr>
              <a:t> . ولفظ متوسط نعني به عدة مقاييس لتقدير القيمة الوسطي لمجموعة من البيانات، وأهمها الوسط الحسابي ، الوسيط ، المنوال ، ولكل من هذه </a:t>
            </a:r>
            <a:r>
              <a:rPr lang="ar-EG" dirty="0">
                <a:solidFill>
                  <a:schemeClr val="bg2"/>
                </a:solidFill>
              </a:rPr>
              <a:t>المقاييس مزاياه وعيوبه ، ولا نستطيع أن نفضل أحدهما على الآخر تفضيلاً مطلقاً</a:t>
            </a:r>
            <a:r>
              <a:rPr lang="ar-SA" dirty="0">
                <a:solidFill>
                  <a:schemeClr val="bg2"/>
                </a:solidFill>
              </a:rPr>
              <a:t>.</a:t>
            </a:r>
          </a:p>
        </p:txBody>
      </p:sp>
    </p:spTree>
    <p:extLst>
      <p:ext uri="{BB962C8B-B14F-4D97-AF65-F5344CB8AC3E}">
        <p14:creationId xmlns:p14="http://schemas.microsoft.com/office/powerpoint/2010/main" val="3368992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2000"/>
                                        <p:tgtEl>
                                          <p:spTgt spid="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fade">
                                      <p:cBhvr>
                                        <p:cTn id="12" dur="2000"/>
                                        <p:tgtEl>
                                          <p:spTgt spid="2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33">
                                            <p:txEl>
                                              <p:pRg st="0" end="0"/>
                                            </p:txEl>
                                          </p:spTgt>
                                        </p:tgtEl>
                                        <p:attrNameLst>
                                          <p:attrName>style.visibility</p:attrName>
                                        </p:attrNameLst>
                                      </p:cBhvr>
                                      <p:to>
                                        <p:strVal val="visible"/>
                                      </p:to>
                                    </p:set>
                                    <p:animEffect transition="in" filter="fade">
                                      <p:cBhvr>
                                        <p:cTn id="23" dur="2000"/>
                                        <p:tgtEl>
                                          <p:spTgt spid="5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513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0150" y="642938"/>
            <a:ext cx="4254691" cy="584775"/>
          </a:xfrm>
          <a:prstGeom prst="rect">
            <a:avLst/>
          </a:prstGeom>
        </p:spPr>
        <p:txBody>
          <a:bodyPr wrap="none">
            <a:spAutoFit/>
          </a:bodyPr>
          <a:lstStyle/>
          <a:p>
            <a:pPr algn="l" rtl="0">
              <a:defRPr/>
            </a:pPr>
            <a:r>
              <a:rPr lang="ar-SA" sz="3200" dirty="0">
                <a:cs typeface="PT Bold Heading" pitchFamily="2" charset="-78"/>
              </a:rPr>
              <a:t>من مقاي</a:t>
            </a:r>
            <a:r>
              <a:rPr lang="ar-EG" sz="3200" dirty="0">
                <a:cs typeface="PT Bold Heading" pitchFamily="2" charset="-78"/>
              </a:rPr>
              <a:t>ي</a:t>
            </a:r>
            <a:r>
              <a:rPr lang="ar-SA" sz="3200" dirty="0">
                <a:cs typeface="PT Bold Heading" pitchFamily="2" charset="-78"/>
              </a:rPr>
              <a:t>س النزعة المركزية</a:t>
            </a:r>
            <a:endParaRPr lang="en-US" sz="3200" dirty="0">
              <a:cs typeface="PT Bold Heading" pitchFamily="2" charset="-78"/>
            </a:endParaRPr>
          </a:p>
        </p:txBody>
      </p:sp>
      <p:sp>
        <p:nvSpPr>
          <p:cNvPr id="3" name="Rectangle 2"/>
          <p:cNvSpPr/>
          <p:nvPr/>
        </p:nvSpPr>
        <p:spPr>
          <a:xfrm>
            <a:off x="1214438" y="1571625"/>
            <a:ext cx="5643562" cy="2400657"/>
          </a:xfrm>
          <a:prstGeom prst="rect">
            <a:avLst/>
          </a:prstGeom>
        </p:spPr>
        <p:txBody>
          <a:bodyPr>
            <a:spAutoFit/>
          </a:bodyPr>
          <a:lstStyle/>
          <a:p>
            <a:pPr rtl="0">
              <a:defRPr/>
            </a:pPr>
            <a:r>
              <a:rPr lang="ar-EG" sz="3200" dirty="0">
                <a:cs typeface="PT Bold Heading" pitchFamily="2" charset="-78"/>
              </a:rPr>
              <a:t> </a:t>
            </a:r>
            <a:r>
              <a:rPr lang="en-US" sz="3200" dirty="0">
                <a:cs typeface="PT Bold Heading" pitchFamily="2" charset="-78"/>
              </a:rPr>
              <a:t>    Mean              </a:t>
            </a:r>
            <a:r>
              <a:rPr lang="ar-SA" sz="3200" dirty="0">
                <a:cs typeface="PT Bold Heading" pitchFamily="2" charset="-78"/>
              </a:rPr>
              <a:t>المتوسط  الحسابي</a:t>
            </a:r>
          </a:p>
          <a:p>
            <a:pPr algn="l" rtl="0">
              <a:defRPr/>
            </a:pPr>
            <a:endParaRPr lang="ar-SA" dirty="0">
              <a:cs typeface="PT Bold Heading" pitchFamily="2" charset="-78"/>
            </a:endParaRPr>
          </a:p>
          <a:p>
            <a:pPr rtl="0">
              <a:defRPr/>
            </a:pPr>
            <a:r>
              <a:rPr lang="en-US" dirty="0">
                <a:cs typeface="PT Bold Heading" pitchFamily="2" charset="-78"/>
              </a:rPr>
              <a:t> </a:t>
            </a:r>
            <a:r>
              <a:rPr lang="en-US" sz="3200" dirty="0">
                <a:cs typeface="PT Bold Heading" pitchFamily="2" charset="-78"/>
              </a:rPr>
              <a:t>Median</a:t>
            </a:r>
            <a:r>
              <a:rPr lang="en-US" dirty="0">
                <a:cs typeface="PT Bold Heading" pitchFamily="2" charset="-78"/>
              </a:rPr>
              <a:t>                                   </a:t>
            </a:r>
            <a:r>
              <a:rPr lang="ar-SA" dirty="0">
                <a:cs typeface="PT Bold Heading" pitchFamily="2" charset="-78"/>
              </a:rPr>
              <a:t> </a:t>
            </a:r>
            <a:r>
              <a:rPr lang="ar-SA" sz="3200" dirty="0">
                <a:cs typeface="PT Bold Heading" pitchFamily="2" charset="-78"/>
              </a:rPr>
              <a:t>الوسيط</a:t>
            </a:r>
          </a:p>
          <a:p>
            <a:pPr algn="l" rtl="0">
              <a:defRPr/>
            </a:pPr>
            <a:endParaRPr lang="ar-SA" dirty="0">
              <a:cs typeface="PT Bold Heading" pitchFamily="2" charset="-78"/>
            </a:endParaRPr>
          </a:p>
          <a:p>
            <a:pPr algn="l" rtl="0">
              <a:defRPr/>
            </a:pPr>
            <a:endParaRPr lang="ar-SA" dirty="0">
              <a:cs typeface="PT Bold Heading" pitchFamily="2" charset="-78"/>
            </a:endParaRPr>
          </a:p>
          <a:p>
            <a:pPr rtl="0">
              <a:defRPr/>
            </a:pPr>
            <a:r>
              <a:rPr lang="ar-EG" sz="3200" dirty="0">
                <a:cs typeface="PT Bold Heading" pitchFamily="2" charset="-78"/>
              </a:rPr>
              <a:t> </a:t>
            </a:r>
            <a:r>
              <a:rPr lang="en-US" sz="3200" dirty="0">
                <a:cs typeface="PT Bold Heading" pitchFamily="2" charset="-78"/>
              </a:rPr>
              <a:t>Mode                            </a:t>
            </a:r>
            <a:r>
              <a:rPr lang="ar-SA" sz="3200" dirty="0">
                <a:cs typeface="PT Bold Heading" pitchFamily="2" charset="-78"/>
              </a:rPr>
              <a:t>المنوال</a:t>
            </a:r>
            <a:r>
              <a:rPr lang="en-US" sz="3200" dirty="0">
                <a:cs typeface="PT Bold Heading" pitchFamily="2" charset="-78"/>
              </a:rPr>
              <a:t>            </a:t>
            </a:r>
          </a:p>
        </p:txBody>
      </p:sp>
    </p:spTree>
    <p:extLst>
      <p:ext uri="{BB962C8B-B14F-4D97-AF65-F5344CB8AC3E}">
        <p14:creationId xmlns:p14="http://schemas.microsoft.com/office/powerpoint/2010/main" val="2173542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1143000"/>
            <a:ext cx="9144000" cy="3429000"/>
          </a:xfrm>
        </p:spPr>
        <p:txBody>
          <a:bodyPr>
            <a:normAutofit lnSpcReduction="10000"/>
          </a:bodyPr>
          <a:lstStyle/>
          <a:p>
            <a:pPr algn="r" eaLnBrk="1" hangingPunct="1">
              <a:defRPr/>
            </a:pPr>
            <a:r>
              <a:rPr lang="ar-EG" b="1" u="sng" dirty="0" smtClean="0">
                <a:solidFill>
                  <a:schemeClr val="tx1"/>
                </a:solidFill>
                <a:cs typeface="PT Bold Heading" pitchFamily="2" charset="-78"/>
              </a:rPr>
              <a:t>1- حساب المتوسط الحسابي من القيم المطلقة</a:t>
            </a:r>
            <a:endParaRPr lang="ar-SA" b="1" u="sng" dirty="0" smtClean="0">
              <a:solidFill>
                <a:schemeClr val="tx1"/>
              </a:solidFill>
              <a:cs typeface="PT Bold Heading" pitchFamily="2" charset="-78"/>
            </a:endParaRPr>
          </a:p>
          <a:p>
            <a:pPr algn="r" eaLnBrk="1" hangingPunct="1">
              <a:defRPr/>
            </a:pPr>
            <a:r>
              <a:rPr lang="ar-EG" b="1" dirty="0" smtClean="0">
                <a:solidFill>
                  <a:schemeClr val="tx1"/>
                </a:solidFill>
                <a:cs typeface="PT Bold Heading" pitchFamily="2" charset="-78"/>
              </a:rPr>
              <a:t>   </a:t>
            </a:r>
            <a:r>
              <a:rPr lang="ar-EG" b="1" u="sng" dirty="0" smtClean="0">
                <a:solidFill>
                  <a:schemeClr val="tx1"/>
                </a:solidFill>
                <a:cs typeface="PT Bold Heading" pitchFamily="2" charset="-78"/>
              </a:rPr>
              <a:t>تعريفه</a:t>
            </a:r>
            <a:r>
              <a:rPr lang="ar-EG" b="1" dirty="0" smtClean="0">
                <a:solidFill>
                  <a:schemeClr val="tx1"/>
                </a:solidFill>
                <a:cs typeface="PT Bold Heading" pitchFamily="2" charset="-78"/>
              </a:rPr>
              <a:t> :</a:t>
            </a:r>
          </a:p>
          <a:p>
            <a:pPr algn="r" eaLnBrk="1" hangingPunct="1">
              <a:defRPr/>
            </a:pPr>
            <a:r>
              <a:rPr lang="ar-EG" b="1" dirty="0" smtClean="0">
                <a:solidFill>
                  <a:schemeClr val="tx1"/>
                </a:solidFill>
                <a:cs typeface="PT Bold Heading" pitchFamily="2" charset="-78"/>
              </a:rPr>
              <a:t>         مجموع القيم على عددها ويرمز له بالرمز </a:t>
            </a:r>
            <a:r>
              <a:rPr lang="ar-EG" b="1" dirty="0" err="1" smtClean="0">
                <a:solidFill>
                  <a:schemeClr val="tx1"/>
                </a:solidFill>
                <a:cs typeface="PT Bold Heading" pitchFamily="2" charset="-78"/>
              </a:rPr>
              <a:t>س</a:t>
            </a:r>
            <a:r>
              <a:rPr lang="ar-EG" b="1" dirty="0" smtClean="0">
                <a:solidFill>
                  <a:schemeClr val="tx1"/>
                </a:solidFill>
                <a:cs typeface="PT Bold Heading" pitchFamily="2" charset="-78"/>
              </a:rPr>
              <a:t> </a:t>
            </a:r>
            <a:r>
              <a:rPr lang="ar-EG" b="1" baseline="30000" dirty="0" smtClean="0">
                <a:solidFill>
                  <a:schemeClr val="tx1"/>
                </a:solidFill>
                <a:cs typeface="PT Bold Heading" pitchFamily="2" charset="-78"/>
              </a:rPr>
              <a:t>–</a:t>
            </a:r>
            <a:r>
              <a:rPr lang="ar-EG" b="1" dirty="0" smtClean="0">
                <a:solidFill>
                  <a:schemeClr val="tx1"/>
                </a:solidFill>
                <a:cs typeface="PT Bold Heading" pitchFamily="2" charset="-78"/>
              </a:rPr>
              <a:t> </a:t>
            </a:r>
          </a:p>
          <a:p>
            <a:pPr algn="r" eaLnBrk="1" hangingPunct="1">
              <a:defRPr/>
            </a:pPr>
            <a:r>
              <a:rPr lang="ar-EG" b="1" dirty="0" smtClean="0">
                <a:solidFill>
                  <a:schemeClr val="tx1"/>
                </a:solidFill>
                <a:cs typeface="PT Bold Heading" pitchFamily="2" charset="-78"/>
              </a:rPr>
              <a:t>      </a:t>
            </a:r>
            <a:r>
              <a:rPr lang="ar-EG" b="1" u="sng" dirty="0" smtClean="0">
                <a:solidFill>
                  <a:schemeClr val="tx1"/>
                </a:solidFill>
                <a:cs typeface="PT Bold Heading" pitchFamily="2" charset="-78"/>
              </a:rPr>
              <a:t>مثال</a:t>
            </a:r>
            <a:r>
              <a:rPr lang="ar-EG" sz="2400" b="1" dirty="0" smtClean="0">
                <a:solidFill>
                  <a:schemeClr val="tx1"/>
                </a:solidFill>
                <a:cs typeface="PT Bold Heading" pitchFamily="2" charset="-78"/>
              </a:rPr>
              <a:t> :</a:t>
            </a:r>
            <a:endParaRPr lang="ar-SA" sz="2400" b="1" dirty="0" smtClean="0">
              <a:solidFill>
                <a:schemeClr val="tx1"/>
              </a:solidFill>
              <a:cs typeface="PT Bold Heading" pitchFamily="2" charset="-78"/>
            </a:endParaRPr>
          </a:p>
          <a:p>
            <a:pPr algn="r" eaLnBrk="1" hangingPunct="1">
              <a:defRPr/>
            </a:pPr>
            <a:r>
              <a:rPr lang="ar-EG" b="1" dirty="0" smtClean="0">
                <a:solidFill>
                  <a:schemeClr val="tx1"/>
                </a:solidFill>
                <a:cs typeface="PT Bold Heading" pitchFamily="2" charset="-78"/>
              </a:rPr>
              <a:t>           أوجد المتوسط الحسابي للقيم التالية:</a:t>
            </a:r>
          </a:p>
          <a:p>
            <a:pPr algn="r" eaLnBrk="1" hangingPunct="1">
              <a:defRPr/>
            </a:pPr>
            <a:r>
              <a:rPr lang="ar-EG" b="1" dirty="0" smtClean="0">
                <a:solidFill>
                  <a:schemeClr val="tx1"/>
                </a:solidFill>
                <a:cs typeface="PT Bold Heading" pitchFamily="2" charset="-78"/>
              </a:rPr>
              <a:t>                 2 ، 6 ، 5 ، 7 ، 4 ، 12</a:t>
            </a:r>
            <a:endParaRPr lang="ar-SA" b="1" dirty="0" smtClean="0">
              <a:solidFill>
                <a:schemeClr val="tx1"/>
              </a:solidFill>
              <a:cs typeface="PT Bold Heading" pitchFamily="2" charset="-78"/>
            </a:endParaRPr>
          </a:p>
        </p:txBody>
      </p:sp>
      <p:sp>
        <p:nvSpPr>
          <p:cNvPr id="5124" name="WordArt 4"/>
          <p:cNvSpPr>
            <a:spLocks noChangeArrowheads="1" noChangeShapeType="1" noTextEdit="1"/>
          </p:cNvSpPr>
          <p:nvPr/>
        </p:nvSpPr>
        <p:spPr bwMode="auto">
          <a:xfrm>
            <a:off x="714348" y="228600"/>
            <a:ext cx="5915052" cy="571500"/>
          </a:xfrm>
          <a:prstGeom prst="rect">
            <a:avLst/>
          </a:prstGeom>
        </p:spPr>
        <p:txBody>
          <a:bodyPr wrap="none" fromWordArt="1">
            <a:prstTxWarp prst="textPlain">
              <a:avLst>
                <a:gd name="adj" fmla="val 50000"/>
              </a:avLst>
            </a:prstTxWarp>
          </a:bodyPr>
          <a:lstStyle/>
          <a:p>
            <a:pPr algn="l">
              <a:defRPr/>
            </a:pPr>
            <a:r>
              <a:rPr lang="ar-EG" sz="3600" kern="10" dirty="0">
                <a:ln w="19050">
                  <a:solidFill>
                    <a:srgbClr val="008000"/>
                  </a:solidFill>
                  <a:round/>
                  <a:headEnd/>
                  <a:tailEnd/>
                </a:ln>
                <a:solidFill>
                  <a:srgbClr val="99CC00"/>
                </a:solidFill>
                <a:effectLst>
                  <a:outerShdw dist="35921" dir="2700000" algn="ctr" rotWithShape="0">
                    <a:srgbClr val="990000"/>
                  </a:outerShdw>
                </a:effectLst>
                <a:latin typeface="Times New Roman"/>
                <a:cs typeface="Times New Roman"/>
              </a:rPr>
              <a:t>المتوسط الحسابي</a:t>
            </a:r>
            <a:r>
              <a:rPr lang="en-US" sz="3600" kern="10" dirty="0">
                <a:ln w="19050">
                  <a:solidFill>
                    <a:srgbClr val="008000"/>
                  </a:solidFill>
                  <a:round/>
                  <a:headEnd/>
                  <a:tailEnd/>
                </a:ln>
                <a:solidFill>
                  <a:srgbClr val="99CC00"/>
                </a:solidFill>
                <a:effectLst>
                  <a:outerShdw dist="35921" dir="2700000" algn="ctr" rotWithShape="0">
                    <a:srgbClr val="990000"/>
                  </a:outerShdw>
                </a:effectLst>
                <a:latin typeface="Times New Roman"/>
                <a:cs typeface="Times New Roman"/>
              </a:rPr>
              <a:t>Arithmetic Mean</a:t>
            </a:r>
          </a:p>
        </p:txBody>
      </p:sp>
      <p:pic>
        <p:nvPicPr>
          <p:cNvPr id="7172" name="Picture 9" descr="lin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85750" y="4786313"/>
            <a:ext cx="8572500" cy="1979612"/>
          </a:xfrm>
          <a:prstGeom prst="rect">
            <a:avLst/>
          </a:prstGeom>
          <a:noFill/>
        </p:spPr>
        <p:txBody>
          <a:bodyPr>
            <a:spAutoFit/>
          </a:bodyPr>
          <a:lstStyle/>
          <a:p>
            <a:pPr rtl="0">
              <a:defRPr/>
            </a:pPr>
            <a:r>
              <a:rPr lang="ar-EG" sz="3200" dirty="0">
                <a:cs typeface="PT Bold Heading" pitchFamily="2" charset="-78"/>
              </a:rPr>
              <a:t>   </a:t>
            </a:r>
            <a:r>
              <a:rPr lang="ar-EG" sz="3200" u="sng" dirty="0">
                <a:cs typeface="PT Bold Heading" pitchFamily="2" charset="-78"/>
              </a:rPr>
              <a:t>القانون</a:t>
            </a:r>
            <a:r>
              <a:rPr lang="ar-EG" sz="3200" dirty="0">
                <a:cs typeface="PT Bold Heading" pitchFamily="2" charset="-78"/>
              </a:rPr>
              <a:t> :</a:t>
            </a:r>
          </a:p>
          <a:p>
            <a:pPr rtl="0">
              <a:defRPr/>
            </a:pPr>
            <a:r>
              <a:rPr lang="ar-EG" sz="3200" dirty="0">
                <a:cs typeface="PT Bold Heading" pitchFamily="2" charset="-78"/>
              </a:rPr>
              <a:t>              </a:t>
            </a:r>
            <a:r>
              <a:rPr lang="ar-EG" sz="3200" baseline="30000" dirty="0">
                <a:cs typeface="PT Bold Heading" pitchFamily="2" charset="-78"/>
              </a:rPr>
              <a:t>_ </a:t>
            </a:r>
            <a:r>
              <a:rPr lang="ar-EG" sz="3200" dirty="0">
                <a:cs typeface="PT Bold Heading" pitchFamily="2" charset="-78"/>
              </a:rPr>
              <a:t>              مجموع القيم </a:t>
            </a:r>
            <a:endParaRPr lang="ar-EG" sz="3200" baseline="30000" dirty="0">
              <a:cs typeface="PT Bold Heading" pitchFamily="2" charset="-78"/>
            </a:endParaRPr>
          </a:p>
          <a:p>
            <a:pPr>
              <a:defRPr/>
            </a:pPr>
            <a:r>
              <a:rPr lang="ar-EG" sz="4000" baseline="30000" dirty="0">
                <a:cs typeface="PT Bold Heading" pitchFamily="2" charset="-78"/>
              </a:rPr>
              <a:t>          مج  </a:t>
            </a:r>
            <a:r>
              <a:rPr lang="ar-EG" sz="4000" baseline="30000" dirty="0" err="1">
                <a:cs typeface="PT Bold Heading" pitchFamily="2" charset="-78"/>
              </a:rPr>
              <a:t>س</a:t>
            </a:r>
            <a:r>
              <a:rPr lang="ar-EG" sz="4000" baseline="30000" dirty="0">
                <a:cs typeface="PT Bold Heading" pitchFamily="2" charset="-78"/>
              </a:rPr>
              <a:t>=        ـــــــــــــــــــــــــــــــــــ</a:t>
            </a:r>
          </a:p>
          <a:p>
            <a:pPr rtl="0">
              <a:defRPr/>
            </a:pPr>
            <a:r>
              <a:rPr lang="ar-EG" sz="3200" baseline="30000" dirty="0">
                <a:cs typeface="PT Bold Heading" pitchFamily="2" charset="-78"/>
              </a:rPr>
              <a:t>= </a:t>
            </a:r>
            <a:r>
              <a:rPr lang="ar-EG" sz="3200" dirty="0">
                <a:cs typeface="PT Bold Heading" pitchFamily="2" charset="-78"/>
              </a:rPr>
              <a:t>                               عددها</a:t>
            </a:r>
            <a:endParaRPr lang="en-US" sz="3200" dirty="0">
              <a:cs typeface="PT Bold Heading" pitchFamily="2" charset="-78"/>
            </a:endParaRPr>
          </a:p>
        </p:txBody>
      </p:sp>
    </p:spTree>
    <p:extLst>
      <p:ext uri="{BB962C8B-B14F-4D97-AF65-F5344CB8AC3E}">
        <p14:creationId xmlns:p14="http://schemas.microsoft.com/office/powerpoint/2010/main" val="2886783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0" fill="hold"/>
                                        <p:tgtEl>
                                          <p:spTgt spid="5124"/>
                                        </p:tgtEl>
                                        <p:attrNameLst>
                                          <p:attrName>ppt_w</p:attrName>
                                        </p:attrNameLst>
                                      </p:cBhvr>
                                      <p:tavLst>
                                        <p:tav tm="0" fmla="#ppt_w*sin(2.5*pi*$)">
                                          <p:val>
                                            <p:fltVal val="0"/>
                                          </p:val>
                                        </p:tav>
                                        <p:tav tm="100000">
                                          <p:val>
                                            <p:fltVal val="1"/>
                                          </p:val>
                                        </p:tav>
                                      </p:tavLst>
                                    </p:anim>
                                    <p:anim calcmode="lin" valueType="num">
                                      <p:cBhvr>
                                        <p:cTn id="8" dur="5000" fill="hold"/>
                                        <p:tgtEl>
                                          <p:spTgt spid="512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fade">
                                      <p:cBhvr>
                                        <p:cTn id="13" dur="20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fade">
                                      <p:cBhvr>
                                        <p:cTn id="18" dur="2000"/>
                                        <p:tgtEl>
                                          <p:spTgt spid="71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fade">
                                      <p:cBhvr>
                                        <p:cTn id="23" dur="2000"/>
                                        <p:tgtEl>
                                          <p:spTgt spid="71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2000"/>
                                        <p:tgtEl>
                                          <p:spTgt spid="7171">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2000"/>
                                        <p:tgtEl>
                                          <p:spTgt spid="7171">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171">
                                            <p:txEl>
                                              <p:pRg st="5" end="5"/>
                                            </p:txEl>
                                          </p:spTgt>
                                        </p:tgtEl>
                                        <p:attrNameLst>
                                          <p:attrName>style.visibility</p:attrName>
                                        </p:attrNameLst>
                                      </p:cBhvr>
                                      <p:to>
                                        <p:strVal val="visible"/>
                                      </p:to>
                                    </p:set>
                                    <p:animEffect transition="in" filter="fade">
                                      <p:cBhvr>
                                        <p:cTn id="38" dur="2000"/>
                                        <p:tgtEl>
                                          <p:spTgt spid="7171">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fade">
                                      <p:cBhvr>
                                        <p:cTn id="43" dur="2000"/>
                                        <p:tgtEl>
                                          <p:spTgt spid="9">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fade">
                                      <p:cBhvr>
                                        <p:cTn id="48" dur="2000"/>
                                        <p:tgtEl>
                                          <p:spTgt spid="9">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fade">
                                      <p:cBhvr>
                                        <p:cTn id="53" dur="2000"/>
                                        <p:tgtEl>
                                          <p:spTgt spid="9">
                                            <p:txEl>
                                              <p:pRg st="2" end="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fade">
                                      <p:cBhvr>
                                        <p:cTn id="58"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2875" y="642938"/>
            <a:ext cx="8643938" cy="2500312"/>
          </a:xfrm>
        </p:spPr>
        <p:txBody>
          <a:bodyPr>
            <a:normAutofit fontScale="92500"/>
          </a:bodyPr>
          <a:lstStyle/>
          <a:p>
            <a:pPr algn="r" rtl="1">
              <a:defRPr/>
            </a:pPr>
            <a:r>
              <a:rPr lang="ar-EG" dirty="0" smtClean="0">
                <a:solidFill>
                  <a:schemeClr val="tx1"/>
                </a:solidFill>
                <a:cs typeface="PT Bold Heading" pitchFamily="2" charset="-78"/>
              </a:rPr>
              <a:t>الحل </a:t>
            </a:r>
          </a:p>
          <a:p>
            <a:pPr algn="r" rtl="1">
              <a:defRPr/>
            </a:pPr>
            <a:r>
              <a:rPr lang="ar-EG" dirty="0" smtClean="0">
                <a:solidFill>
                  <a:schemeClr val="tx1"/>
                </a:solidFill>
                <a:cs typeface="PT Bold Heading" pitchFamily="2" charset="-78"/>
              </a:rPr>
              <a:t>                                                2+6+5+7+4+12      36</a:t>
            </a:r>
          </a:p>
          <a:p>
            <a:pPr algn="r" rtl="1">
              <a:defRPr/>
            </a:pPr>
            <a:r>
              <a:rPr lang="ar-EG" dirty="0" smtClean="0">
                <a:solidFill>
                  <a:schemeClr val="tx1"/>
                </a:solidFill>
                <a:cs typeface="PT Bold Heading" pitchFamily="2" charset="-78"/>
              </a:rPr>
              <a:t>المتوسط الحسابي للقيم السابقة =ــــــــــــــــــ ــــــــــــــ = </a:t>
            </a:r>
          </a:p>
          <a:p>
            <a:pPr algn="r" rtl="1">
              <a:defRPr/>
            </a:pPr>
            <a:r>
              <a:rPr lang="ar-EG" dirty="0" smtClean="0">
                <a:solidFill>
                  <a:schemeClr val="tx1"/>
                </a:solidFill>
                <a:cs typeface="PT Bold Heading" pitchFamily="2" charset="-78"/>
              </a:rPr>
              <a:t>ــــــــ=6                                           6                    6</a:t>
            </a:r>
          </a:p>
          <a:p>
            <a:pPr algn="r" rtl="1">
              <a:defRPr/>
            </a:pPr>
            <a:endParaRPr lang="en-US" dirty="0">
              <a:solidFill>
                <a:schemeClr val="bg1">
                  <a:lumMod val="50000"/>
                </a:schemeClr>
              </a:solidFill>
            </a:endParaRPr>
          </a:p>
        </p:txBody>
      </p:sp>
      <p:sp>
        <p:nvSpPr>
          <p:cNvPr id="6" name="Rectangle 5"/>
          <p:cNvSpPr/>
          <p:nvPr/>
        </p:nvSpPr>
        <p:spPr>
          <a:xfrm>
            <a:off x="1714500" y="3013075"/>
            <a:ext cx="7215188" cy="584200"/>
          </a:xfrm>
          <a:prstGeom prst="rect">
            <a:avLst/>
          </a:prstGeom>
        </p:spPr>
        <p:txBody>
          <a:bodyPr>
            <a:spAutoFit/>
          </a:bodyPr>
          <a:lstStyle/>
          <a:p>
            <a:pPr rtl="0">
              <a:defRPr/>
            </a:pPr>
            <a:r>
              <a:rPr lang="ar-EG" u="sng" dirty="0">
                <a:cs typeface="PT Bold Heading" pitchFamily="2" charset="-78"/>
              </a:rPr>
              <a:t>2- </a:t>
            </a:r>
            <a:r>
              <a:rPr lang="ar-EG" sz="3200" u="sng" dirty="0">
                <a:cs typeface="PT Bold Heading" pitchFamily="2" charset="-78"/>
              </a:rPr>
              <a:t>حساب المتوسط الحسابي من القيم المتكررة</a:t>
            </a:r>
            <a:endParaRPr lang="ar-SA" sz="3200" u="sng" dirty="0">
              <a:cs typeface="PT Bold Heading" pitchFamily="2" charset="-78"/>
            </a:endParaRPr>
          </a:p>
        </p:txBody>
      </p:sp>
      <p:sp>
        <p:nvSpPr>
          <p:cNvPr id="7" name="Rectangle 6"/>
          <p:cNvSpPr/>
          <p:nvPr/>
        </p:nvSpPr>
        <p:spPr>
          <a:xfrm>
            <a:off x="6732240" y="3571875"/>
            <a:ext cx="2268885" cy="584775"/>
          </a:xfrm>
          <a:prstGeom prst="rect">
            <a:avLst/>
          </a:prstGeom>
        </p:spPr>
        <p:txBody>
          <a:bodyPr wrap="square">
            <a:spAutoFit/>
          </a:bodyPr>
          <a:lstStyle/>
          <a:p>
            <a:pPr algn="l" rtl="0">
              <a:defRPr/>
            </a:pPr>
            <a:r>
              <a:rPr lang="ar-EG" sz="3200" u="sng" dirty="0">
                <a:cs typeface="PT Bold Heading" pitchFamily="2" charset="-78"/>
              </a:rPr>
              <a:t>القانون</a:t>
            </a:r>
            <a:endParaRPr lang="en-US" sz="3200" u="sng" dirty="0">
              <a:cs typeface="PT Bold Heading" pitchFamily="2" charset="-78"/>
            </a:endParaRPr>
          </a:p>
        </p:txBody>
      </p:sp>
      <p:sp>
        <p:nvSpPr>
          <p:cNvPr id="8" name="Rectangle 7"/>
          <p:cNvSpPr/>
          <p:nvPr/>
        </p:nvSpPr>
        <p:spPr>
          <a:xfrm>
            <a:off x="214313" y="4148138"/>
            <a:ext cx="8215312" cy="2923877"/>
          </a:xfrm>
          <a:prstGeom prst="rect">
            <a:avLst/>
          </a:prstGeom>
        </p:spPr>
        <p:txBody>
          <a:bodyPr>
            <a:spAutoFit/>
          </a:bodyPr>
          <a:lstStyle/>
          <a:p>
            <a:pPr>
              <a:spcBef>
                <a:spcPct val="50000"/>
              </a:spcBef>
              <a:defRPr/>
            </a:pPr>
            <a:r>
              <a:rPr lang="ar-EG" sz="2800" dirty="0">
                <a:cs typeface="PT Bold Heading" pitchFamily="2" charset="-78"/>
              </a:rPr>
              <a:t>                                       </a:t>
            </a:r>
            <a:r>
              <a:rPr lang="ar-SA" sz="2800" dirty="0">
                <a:cs typeface="PT Bold Heading" pitchFamily="2" charset="-78"/>
              </a:rPr>
              <a:t>مجموع ( مركز الفئة   </a:t>
            </a:r>
            <a:r>
              <a:rPr lang="ar-SA" sz="2800" b="0" dirty="0">
                <a:cs typeface="PT Bold Heading" pitchFamily="2" charset="-78"/>
              </a:rPr>
              <a:t>×</a:t>
            </a:r>
            <a:r>
              <a:rPr lang="ar-SA" sz="2800" dirty="0">
                <a:cs typeface="PT Bold Heading" pitchFamily="2" charset="-78"/>
              </a:rPr>
              <a:t>  التكرار )</a:t>
            </a:r>
            <a:endParaRPr lang="ar-EG" sz="2800" dirty="0">
              <a:cs typeface="PT Bold Heading" pitchFamily="2" charset="-78"/>
            </a:endParaRPr>
          </a:p>
          <a:p>
            <a:pPr>
              <a:spcBef>
                <a:spcPct val="50000"/>
              </a:spcBef>
              <a:defRPr/>
            </a:pPr>
            <a:r>
              <a:rPr lang="ar-EG" sz="1800" dirty="0">
                <a:cs typeface="PT Bold Heading" pitchFamily="2" charset="-78"/>
              </a:rPr>
              <a:t> </a:t>
            </a:r>
            <a:r>
              <a:rPr lang="ar-SA" sz="2800" dirty="0">
                <a:cs typeface="PT Bold Heading" pitchFamily="2" charset="-78"/>
              </a:rPr>
              <a:t>الوسط الحسابي </a:t>
            </a:r>
            <a:r>
              <a:rPr lang="ar-EG" sz="2800" dirty="0">
                <a:cs typeface="PT Bold Heading" pitchFamily="2" charset="-78"/>
              </a:rPr>
              <a:t>للقيم المتكررة </a:t>
            </a:r>
            <a:r>
              <a:rPr lang="ar-SA" sz="1800" dirty="0">
                <a:cs typeface="PT Bold Heading" pitchFamily="2" charset="-78"/>
              </a:rPr>
              <a:t>=</a:t>
            </a:r>
            <a:r>
              <a:rPr lang="ar-EG" sz="1800" dirty="0">
                <a:cs typeface="PT Bold Heading" pitchFamily="2" charset="-78"/>
              </a:rPr>
              <a:t> ــــــــــــــــــــــــــــــــــــــــــــــــــــــــــــــــــــــــــــــ   </a:t>
            </a:r>
            <a:endParaRPr lang="ar-SA" sz="1800" dirty="0">
              <a:cs typeface="PT Bold Heading" pitchFamily="2" charset="-78"/>
            </a:endParaRPr>
          </a:p>
          <a:p>
            <a:pPr>
              <a:spcBef>
                <a:spcPct val="50000"/>
              </a:spcBef>
              <a:defRPr/>
            </a:pPr>
            <a:r>
              <a:rPr lang="ar-EG" sz="2800" dirty="0">
                <a:cs typeface="PT Bold Heading" pitchFamily="2" charset="-78"/>
              </a:rPr>
              <a:t>                                                </a:t>
            </a:r>
            <a:r>
              <a:rPr lang="ar-SA" sz="2800" dirty="0">
                <a:cs typeface="PT Bold Heading" pitchFamily="2" charset="-78"/>
              </a:rPr>
              <a:t>مجموع التكرارات         </a:t>
            </a:r>
            <a:endParaRPr lang="ar-EG" sz="2800" dirty="0">
              <a:cs typeface="PT Bold Heading" pitchFamily="2" charset="-78"/>
            </a:endParaRPr>
          </a:p>
          <a:p>
            <a:pPr>
              <a:spcBef>
                <a:spcPct val="50000"/>
              </a:spcBef>
              <a:defRPr/>
            </a:pPr>
            <a:r>
              <a:rPr lang="ar-EG" dirty="0"/>
              <a:t>                                                            </a:t>
            </a:r>
          </a:p>
          <a:p>
            <a:pPr>
              <a:spcBef>
                <a:spcPct val="50000"/>
              </a:spcBef>
              <a:defRPr/>
            </a:pPr>
            <a:r>
              <a:rPr lang="ar-EG" dirty="0"/>
              <a:t>                                                          </a:t>
            </a:r>
            <a:endParaRPr lang="en-US" dirty="0"/>
          </a:p>
        </p:txBody>
      </p:sp>
    </p:spTree>
    <p:extLst>
      <p:ext uri="{BB962C8B-B14F-4D97-AF65-F5344CB8AC3E}">
        <p14:creationId xmlns:p14="http://schemas.microsoft.com/office/powerpoint/2010/main" val="1201962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2000"/>
                                        <p:tgtEl>
                                          <p:spTgt spid="8">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fade">
                                      <p:cBhvr>
                                        <p:cTn id="42" dur="2000"/>
                                        <p:tgtEl>
                                          <p:spTgt spid="8">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fade">
                                      <p:cBhvr>
                                        <p:cTn id="47" dur="2000"/>
                                        <p:tgtEl>
                                          <p:spTgt spid="8">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fade">
                                      <p:cBhvr>
                                        <p:cTn id="52" dur="2000"/>
                                        <p:tgtEl>
                                          <p:spTgt spid="8">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fade">
                                      <p:cBhvr>
                                        <p:cTn id="57"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3563888" y="3559175"/>
            <a:ext cx="5151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eaLnBrk="1" hangingPunct="1"/>
            <a:r>
              <a:rPr lang="ar-EG" sz="3200" u="sng" dirty="0">
                <a:cs typeface="PT Bold Heading" pitchFamily="2" charset="-78"/>
              </a:rPr>
              <a:t>عيوب المتوسط الحسابي</a:t>
            </a:r>
            <a:endParaRPr lang="en-US" sz="3200" u="sng" dirty="0">
              <a:cs typeface="PT Bold Heading" pitchFamily="2" charset="-78"/>
            </a:endParaRPr>
          </a:p>
        </p:txBody>
      </p:sp>
      <p:sp>
        <p:nvSpPr>
          <p:cNvPr id="12291" name="TextBox 2"/>
          <p:cNvSpPr txBox="1">
            <a:spLocks noChangeArrowheads="1"/>
          </p:cNvSpPr>
          <p:nvPr/>
        </p:nvSpPr>
        <p:spPr bwMode="auto">
          <a:xfrm>
            <a:off x="785813" y="4689475"/>
            <a:ext cx="800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2800" dirty="0">
                <a:cs typeface="PT Bold Heading" pitchFamily="2" charset="-78"/>
              </a:rPr>
              <a:t>1- يتأثر بالقيم المتطرفة لذلك فهو يهضم حق القيم المعتدلة</a:t>
            </a:r>
          </a:p>
          <a:p>
            <a:pPr algn="r" rtl="1" eaLnBrk="1" hangingPunct="1"/>
            <a:r>
              <a:rPr lang="ar-EG" sz="2800" dirty="0">
                <a:cs typeface="PT Bold Heading" pitchFamily="2" charset="-78"/>
              </a:rPr>
              <a:t>2- لا يمكن إيجاده بالرسم</a:t>
            </a:r>
            <a:endParaRPr lang="en-US" sz="2800" dirty="0">
              <a:cs typeface="PT Bold Heading" pitchFamily="2" charset="-78"/>
            </a:endParaRPr>
          </a:p>
        </p:txBody>
      </p:sp>
      <p:sp>
        <p:nvSpPr>
          <p:cNvPr id="12292" name="TextBox 4"/>
          <p:cNvSpPr txBox="1">
            <a:spLocks noChangeArrowheads="1"/>
          </p:cNvSpPr>
          <p:nvPr/>
        </p:nvSpPr>
        <p:spPr bwMode="auto">
          <a:xfrm>
            <a:off x="3563889" y="428625"/>
            <a:ext cx="50086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u="sng" dirty="0">
                <a:cs typeface="PT Bold Heading" pitchFamily="2" charset="-78"/>
              </a:rPr>
              <a:t>مزايا المتوسط الحسابي</a:t>
            </a:r>
            <a:endParaRPr lang="en-US" sz="3200" u="sng" dirty="0">
              <a:cs typeface="PT Bold Heading" pitchFamily="2" charset="-78"/>
            </a:endParaRPr>
          </a:p>
        </p:txBody>
      </p:sp>
      <p:sp>
        <p:nvSpPr>
          <p:cNvPr id="6" name="TextBox 5"/>
          <p:cNvSpPr txBox="1"/>
          <p:nvPr/>
        </p:nvSpPr>
        <p:spPr>
          <a:xfrm>
            <a:off x="744538" y="1357313"/>
            <a:ext cx="7756525" cy="1816100"/>
          </a:xfrm>
          <a:prstGeom prst="rect">
            <a:avLst/>
          </a:prstGeom>
          <a:noFill/>
        </p:spPr>
        <p:txBody>
          <a:bodyPr>
            <a:spAutoFit/>
          </a:bodyPr>
          <a:lstStyle/>
          <a:p>
            <a:pPr>
              <a:defRPr/>
            </a:pPr>
            <a:r>
              <a:rPr lang="ar-EG" sz="2800" dirty="0">
                <a:cs typeface="PT Bold Heading" pitchFamily="2" charset="-78"/>
              </a:rPr>
              <a:t>1- لا يمكن إهمال أي قيمة من قيم الظاهرة المدروسة عند حسابه، إذ تدخل في حسابه جميع القيم</a:t>
            </a:r>
          </a:p>
          <a:p>
            <a:pPr>
              <a:defRPr/>
            </a:pPr>
            <a:r>
              <a:rPr lang="ar-EG" sz="2800" dirty="0">
                <a:cs typeface="PT Bold Heading" pitchFamily="2" charset="-78"/>
              </a:rPr>
              <a:t>2- أكثر المتوسطات استخداما وأيسرها فهما بالإضافة إلى سهولة إيجاده</a:t>
            </a:r>
            <a:endParaRPr lang="en-US" sz="2800" dirty="0">
              <a:cs typeface="PT Bold Heading" pitchFamily="2" charset="-78"/>
            </a:endParaRPr>
          </a:p>
        </p:txBody>
      </p:sp>
    </p:spTree>
    <p:extLst>
      <p:ext uri="{BB962C8B-B14F-4D97-AF65-F5344CB8AC3E}">
        <p14:creationId xmlns:p14="http://schemas.microsoft.com/office/powerpoint/2010/main" val="3267369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0">
                                            <p:txEl>
                                              <p:pRg st="0" end="0"/>
                                            </p:txEl>
                                          </p:spTgt>
                                        </p:tgtEl>
                                        <p:attrNameLst>
                                          <p:attrName>style.visibility</p:attrName>
                                        </p:attrNameLst>
                                      </p:cBhvr>
                                      <p:to>
                                        <p:strVal val="visible"/>
                                      </p:to>
                                    </p:set>
                                    <p:animEffect transition="in" filter="fade">
                                      <p:cBhvr>
                                        <p:cTn id="22" dur="2000"/>
                                        <p:tgtEl>
                                          <p:spTgt spid="1229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0" end="0"/>
                                            </p:txEl>
                                          </p:spTgt>
                                        </p:tgtEl>
                                        <p:attrNameLst>
                                          <p:attrName>style.visibility</p:attrName>
                                        </p:attrNameLst>
                                      </p:cBhvr>
                                      <p:to>
                                        <p:strVal val="visible"/>
                                      </p:to>
                                    </p:set>
                                    <p:animEffect transition="in" filter="fade">
                                      <p:cBhvr>
                                        <p:cTn id="27" dur="2000"/>
                                        <p:tgtEl>
                                          <p:spTgt spid="1229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1" end="1"/>
                                            </p:txEl>
                                          </p:spTgt>
                                        </p:tgtEl>
                                        <p:attrNameLst>
                                          <p:attrName>style.visibility</p:attrName>
                                        </p:attrNameLst>
                                      </p:cBhvr>
                                      <p:to>
                                        <p:strVal val="visible"/>
                                      </p:to>
                                    </p:set>
                                    <p:animEffect transition="in" filter="fade">
                                      <p:cBhvr>
                                        <p:cTn id="32"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12291" grpId="0" build="p"/>
      <p:bldP spid="12292"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7"/>
          <p:cNvSpPr>
            <a:spLocks noGrp="1" noChangeArrowheads="1"/>
          </p:cNvSpPr>
          <p:nvPr>
            <p:ph type="subTitle" idx="1"/>
          </p:nvPr>
        </p:nvSpPr>
        <p:spPr>
          <a:xfrm>
            <a:off x="228600" y="1219200"/>
            <a:ext cx="8686800" cy="4419600"/>
          </a:xfrm>
        </p:spPr>
        <p:txBody>
          <a:bodyPr>
            <a:normAutofit fontScale="85000" lnSpcReduction="10000"/>
          </a:bodyPr>
          <a:lstStyle/>
          <a:p>
            <a:pPr algn="r" eaLnBrk="1" hangingPunct="1">
              <a:defRPr/>
            </a:pPr>
            <a:r>
              <a:rPr lang="ar-EG" sz="3000" b="1" u="sng" dirty="0" smtClean="0">
                <a:solidFill>
                  <a:schemeClr val="tx1"/>
                </a:solidFill>
                <a:cs typeface="PT Bold Heading" pitchFamily="2" charset="-78"/>
              </a:rPr>
              <a:t>تعريف الوسيط</a:t>
            </a:r>
            <a:r>
              <a:rPr lang="ar-EG" sz="2600" b="1" dirty="0" smtClean="0">
                <a:solidFill>
                  <a:schemeClr val="tx1"/>
                </a:solidFill>
                <a:cs typeface="PT Bold Heading" pitchFamily="2" charset="-78"/>
              </a:rPr>
              <a:t>: </a:t>
            </a:r>
          </a:p>
          <a:p>
            <a:pPr algn="r" eaLnBrk="1" hangingPunct="1">
              <a:defRPr/>
            </a:pPr>
            <a:r>
              <a:rPr lang="ar-EG" sz="3000" b="1" dirty="0" smtClean="0">
                <a:solidFill>
                  <a:schemeClr val="tx1"/>
                </a:solidFill>
                <a:cs typeface="PT Bold Heading" pitchFamily="2" charset="-78"/>
              </a:rPr>
              <a:t>عبارة عن القيمة التي تتوسط مجموعة من القيم المرتبة تنازلياً أو تصاعدياً وهو العدد الأوسط إذا كان عددها فردياً ، والوسط الحسابي للعددين الأوسطين إذا كان عددها زوجيا ًتصاعدياً </a:t>
            </a:r>
            <a:r>
              <a:rPr lang="ar-SA" sz="2600" b="1" dirty="0" smtClean="0">
                <a:solidFill>
                  <a:schemeClr val="tx1"/>
                </a:solidFill>
                <a:cs typeface="PT Bold Heading" pitchFamily="2" charset="-78"/>
              </a:rPr>
              <a:t>.</a:t>
            </a:r>
          </a:p>
          <a:p>
            <a:pPr algn="r" eaLnBrk="1" hangingPunct="1">
              <a:defRPr/>
            </a:pPr>
            <a:r>
              <a:rPr lang="ar-SA" sz="3000" b="1" u="sng" dirty="0" smtClean="0">
                <a:solidFill>
                  <a:schemeClr val="tx1"/>
                </a:solidFill>
                <a:cs typeface="PT Bold Heading" pitchFamily="2" charset="-78"/>
              </a:rPr>
              <a:t>مثال</a:t>
            </a:r>
            <a:r>
              <a:rPr lang="ar-SA" sz="2600" b="1" dirty="0" smtClean="0">
                <a:solidFill>
                  <a:schemeClr val="tx1"/>
                </a:solidFill>
                <a:cs typeface="PT Bold Heading" pitchFamily="2" charset="-78"/>
              </a:rPr>
              <a:t>: </a:t>
            </a:r>
            <a:r>
              <a:rPr lang="ar-EG" sz="3000" b="1" dirty="0" smtClean="0">
                <a:solidFill>
                  <a:schemeClr val="tx1"/>
                </a:solidFill>
                <a:cs typeface="PT Bold Heading" pitchFamily="2" charset="-78"/>
              </a:rPr>
              <a:t>مطلوب حساب </a:t>
            </a:r>
            <a:r>
              <a:rPr lang="ar-SA" sz="3000" b="1" dirty="0" smtClean="0">
                <a:solidFill>
                  <a:schemeClr val="tx1"/>
                </a:solidFill>
                <a:cs typeface="PT Bold Heading" pitchFamily="2" charset="-78"/>
              </a:rPr>
              <a:t>الوسيط للأعداد </a:t>
            </a:r>
            <a:r>
              <a:rPr lang="ar-SA" sz="2600" b="1" dirty="0" smtClean="0">
                <a:solidFill>
                  <a:schemeClr val="tx1"/>
                </a:solidFill>
                <a:cs typeface="PT Bold Heading" pitchFamily="2" charset="-78"/>
              </a:rPr>
              <a:t>: </a:t>
            </a:r>
            <a:endParaRPr lang="ar-EG" sz="2600" b="1" dirty="0" smtClean="0">
              <a:solidFill>
                <a:schemeClr val="tx1"/>
              </a:solidFill>
              <a:cs typeface="PT Bold Heading" pitchFamily="2" charset="-78"/>
            </a:endParaRPr>
          </a:p>
          <a:p>
            <a:pPr eaLnBrk="1" hangingPunct="1">
              <a:defRPr/>
            </a:pPr>
            <a:r>
              <a:rPr lang="ar-EG" sz="3000" b="1" dirty="0" smtClean="0">
                <a:solidFill>
                  <a:schemeClr val="tx1"/>
                </a:solidFill>
                <a:cs typeface="PT Bold Heading" pitchFamily="2" charset="-78"/>
              </a:rPr>
              <a:t>3، 7، 2، 4، 8، 6، 5، 9، 10</a:t>
            </a:r>
            <a:endParaRPr lang="ar-SA" sz="3000" b="1" dirty="0" smtClean="0">
              <a:solidFill>
                <a:schemeClr val="tx1"/>
              </a:solidFill>
              <a:cs typeface="PT Bold Heading" pitchFamily="2" charset="-78"/>
            </a:endParaRPr>
          </a:p>
          <a:p>
            <a:pPr algn="r" rtl="1" eaLnBrk="1" hangingPunct="1">
              <a:defRPr/>
            </a:pPr>
            <a:r>
              <a:rPr lang="ar-EG" sz="3000" b="1" dirty="0" smtClean="0">
                <a:solidFill>
                  <a:schemeClr val="tx1"/>
                </a:solidFill>
                <a:cs typeface="PT Bold Heading" pitchFamily="2" charset="-78"/>
              </a:rPr>
              <a:t>  1- يتم ترتيب القيم تنازليا أو تصاعديا:  2، 3، 4، 5،( 6) ، 7، 8 ،9، 10</a:t>
            </a:r>
            <a:endParaRPr lang="ar-SA" sz="3000" b="1" dirty="0" smtClean="0">
              <a:solidFill>
                <a:schemeClr val="tx1"/>
              </a:solidFill>
              <a:cs typeface="PT Bold Heading" pitchFamily="2" charset="-78"/>
            </a:endParaRPr>
          </a:p>
          <a:p>
            <a:pPr algn="r" rtl="1" eaLnBrk="1" hangingPunct="1">
              <a:defRPr/>
            </a:pPr>
            <a:r>
              <a:rPr lang="ar-EG" sz="3000" b="1" dirty="0" smtClean="0">
                <a:solidFill>
                  <a:schemeClr val="tx1"/>
                </a:solidFill>
                <a:cs typeface="PT Bold Heading" pitchFamily="2" charset="-78"/>
              </a:rPr>
              <a:t>2- نظرا لأن </a:t>
            </a:r>
            <a:r>
              <a:rPr lang="ar-SA" sz="3000" b="1" dirty="0" smtClean="0">
                <a:solidFill>
                  <a:schemeClr val="tx1"/>
                </a:solidFill>
                <a:cs typeface="PT Bold Heading" pitchFamily="2" charset="-78"/>
              </a:rPr>
              <a:t>مجموعة الأعداد : </a:t>
            </a:r>
            <a:r>
              <a:rPr lang="ar-EG" sz="3000" b="1" dirty="0" smtClean="0">
                <a:solidFill>
                  <a:schemeClr val="tx1"/>
                </a:solidFill>
                <a:cs typeface="PT Bold Heading" pitchFamily="2" charset="-78"/>
              </a:rPr>
              <a:t>فردية </a:t>
            </a:r>
            <a:r>
              <a:rPr lang="ar-SA" sz="3000" b="1" dirty="0" smtClean="0">
                <a:solidFill>
                  <a:schemeClr val="tx1"/>
                </a:solidFill>
                <a:cs typeface="PT Bold Heading" pitchFamily="2" charset="-78"/>
              </a:rPr>
              <a:t> </a:t>
            </a:r>
            <a:r>
              <a:rPr lang="ar-EG" sz="3000" b="1" dirty="0" smtClean="0">
                <a:solidFill>
                  <a:schemeClr val="tx1"/>
                </a:solidFill>
                <a:cs typeface="PT Bold Heading" pitchFamily="2" charset="-78"/>
              </a:rPr>
              <a:t>نستخدم القانون التالي</a:t>
            </a:r>
            <a:r>
              <a:rPr lang="ar-SA" sz="3000" b="1" dirty="0" smtClean="0">
                <a:solidFill>
                  <a:schemeClr val="tx1"/>
                </a:solidFill>
                <a:cs typeface="PT Bold Heading" pitchFamily="2" charset="-78"/>
              </a:rPr>
              <a:t>:</a:t>
            </a:r>
            <a:endParaRPr lang="ar-EG" sz="3000" b="1" dirty="0" smtClean="0">
              <a:solidFill>
                <a:schemeClr val="tx1"/>
              </a:solidFill>
              <a:cs typeface="PT Bold Heading" pitchFamily="2" charset="-78"/>
            </a:endParaRPr>
          </a:p>
          <a:p>
            <a:pPr rtl="1" eaLnBrk="1" hangingPunct="1">
              <a:defRPr/>
            </a:pPr>
            <a:r>
              <a:rPr lang="ar-EG" sz="3000" b="1" dirty="0" smtClean="0">
                <a:solidFill>
                  <a:schemeClr val="tx1"/>
                </a:solidFill>
                <a:cs typeface="PT Bold Heading" pitchFamily="2" charset="-78"/>
              </a:rPr>
              <a:t>(ن + 1 / 2) </a:t>
            </a:r>
            <a:r>
              <a:rPr lang="en-US" sz="3000" b="1" dirty="0" smtClean="0">
                <a:solidFill>
                  <a:schemeClr val="tx1"/>
                </a:solidFill>
                <a:cs typeface="PT Bold Heading" pitchFamily="2" charset="-78"/>
              </a:rPr>
              <a:t>    </a:t>
            </a:r>
            <a:r>
              <a:rPr lang="ar-EG" sz="3000" b="1" dirty="0" smtClean="0">
                <a:solidFill>
                  <a:schemeClr val="tx1"/>
                </a:solidFill>
                <a:cs typeface="PT Bold Heading" pitchFamily="2" charset="-78"/>
              </a:rPr>
              <a:t>( 9 + 2/1)= 5</a:t>
            </a:r>
          </a:p>
          <a:p>
            <a:pPr algn="r" rtl="1" eaLnBrk="1" hangingPunct="1">
              <a:defRPr/>
            </a:pPr>
            <a:r>
              <a:rPr lang="ar-EG" sz="3000" b="1" dirty="0" smtClean="0">
                <a:solidFill>
                  <a:schemeClr val="tx1"/>
                </a:solidFill>
                <a:cs typeface="PT Bold Heading" pitchFamily="2" charset="-78"/>
              </a:rPr>
              <a:t>3- فيكون ترتيب الوسيط  الخامس أما قيمة الوسيط  هي  6</a:t>
            </a:r>
            <a:endParaRPr lang="ar-SA" sz="3000" b="1" dirty="0" smtClean="0">
              <a:solidFill>
                <a:schemeClr val="tx1"/>
              </a:solidFill>
              <a:cs typeface="PT Bold Heading" pitchFamily="2" charset="-78"/>
            </a:endParaRPr>
          </a:p>
          <a:p>
            <a:pPr eaLnBrk="1" hangingPunct="1">
              <a:defRPr/>
            </a:pPr>
            <a:endParaRPr lang="en-US" sz="2400" b="1" baseline="-25000" dirty="0" smtClean="0"/>
          </a:p>
        </p:txBody>
      </p:sp>
      <p:sp>
        <p:nvSpPr>
          <p:cNvPr id="12291" name="WordArt 1032"/>
          <p:cNvSpPr>
            <a:spLocks noChangeArrowheads="1" noChangeShapeType="1" noTextEdit="1"/>
          </p:cNvSpPr>
          <p:nvPr/>
        </p:nvSpPr>
        <p:spPr bwMode="auto">
          <a:xfrm>
            <a:off x="2000232" y="228600"/>
            <a:ext cx="4629168" cy="914400"/>
          </a:xfrm>
          <a:prstGeom prst="rect">
            <a:avLst/>
          </a:prstGeom>
        </p:spPr>
        <p:txBody>
          <a:bodyPr wrap="none" fromWordArt="1">
            <a:prstTxWarp prst="textPlain">
              <a:avLst>
                <a:gd name="adj" fmla="val 50000"/>
              </a:avLst>
            </a:prstTxWarp>
          </a:bodyPr>
          <a:lstStyle/>
          <a:p>
            <a:pPr algn="l">
              <a:defRPr/>
            </a:pPr>
            <a:r>
              <a:rPr lang="ar-EG" sz="3600" kern="10" dirty="0">
                <a:ln w="19050">
                  <a:solidFill>
                    <a:srgbClr val="99CC00"/>
                  </a:solidFill>
                  <a:round/>
                  <a:headEnd/>
                  <a:tailEnd/>
                </a:ln>
                <a:solidFill>
                  <a:srgbClr val="008000"/>
                </a:solidFill>
                <a:effectLst>
                  <a:outerShdw dist="35921" dir="2700000" algn="ctr" rotWithShape="0">
                    <a:srgbClr val="990000"/>
                  </a:outerShdw>
                </a:effectLst>
                <a:latin typeface="Times New Roman"/>
                <a:cs typeface="Times New Roman"/>
              </a:rPr>
              <a:t>الوسيط</a:t>
            </a:r>
            <a:r>
              <a:rPr lang="en-US" sz="3600" kern="10" dirty="0">
                <a:ln w="19050">
                  <a:solidFill>
                    <a:srgbClr val="99CC00"/>
                  </a:solidFill>
                  <a:round/>
                  <a:headEnd/>
                  <a:tailEnd/>
                </a:ln>
                <a:solidFill>
                  <a:srgbClr val="008000"/>
                </a:solidFill>
                <a:effectLst>
                  <a:outerShdw dist="35921" dir="2700000" algn="ctr" rotWithShape="0">
                    <a:srgbClr val="990000"/>
                  </a:outerShdw>
                </a:effectLst>
                <a:latin typeface="Times New Roman"/>
                <a:cs typeface="Times New Roman"/>
              </a:rPr>
              <a:t> Median </a:t>
            </a:r>
          </a:p>
        </p:txBody>
      </p:sp>
      <p:sp>
        <p:nvSpPr>
          <p:cNvPr id="10244" name="Title 6"/>
          <p:cNvSpPr>
            <a:spLocks noGrp="1"/>
          </p:cNvSpPr>
          <p:nvPr>
            <p:ph type="ctrTitle"/>
          </p:nvPr>
        </p:nvSpPr>
        <p:spPr>
          <a:xfrm>
            <a:off x="714375" y="357189"/>
            <a:ext cx="7772400" cy="1055588"/>
          </a:xfrm>
        </p:spPr>
        <p:txBody>
          <a:bodyPr/>
          <a:lstStyle/>
          <a:p>
            <a:endParaRPr lang="ar-SA" dirty="0" smtClean="0"/>
          </a:p>
        </p:txBody>
      </p:sp>
    </p:spTree>
    <p:extLst>
      <p:ext uri="{BB962C8B-B14F-4D97-AF65-F5344CB8AC3E}">
        <p14:creationId xmlns:p14="http://schemas.microsoft.com/office/powerpoint/2010/main" val="1252949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20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2000"/>
                                        <p:tgtEl>
                                          <p:spTgt spid="122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Effect transition="in" filter="fade">
                                      <p:cBhvr>
                                        <p:cTn id="17" dur="2000"/>
                                        <p:tgtEl>
                                          <p:spTgt spid="122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0">
                                            <p:txEl>
                                              <p:pRg st="3" end="3"/>
                                            </p:txEl>
                                          </p:spTgt>
                                        </p:tgtEl>
                                        <p:attrNameLst>
                                          <p:attrName>style.visibility</p:attrName>
                                        </p:attrNameLst>
                                      </p:cBhvr>
                                      <p:to>
                                        <p:strVal val="visible"/>
                                      </p:to>
                                    </p:set>
                                    <p:animEffect transition="in" filter="fade">
                                      <p:cBhvr>
                                        <p:cTn id="22" dur="2000"/>
                                        <p:tgtEl>
                                          <p:spTgt spid="122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0">
                                            <p:txEl>
                                              <p:pRg st="4" end="4"/>
                                            </p:txEl>
                                          </p:spTgt>
                                        </p:tgtEl>
                                        <p:attrNameLst>
                                          <p:attrName>style.visibility</p:attrName>
                                        </p:attrNameLst>
                                      </p:cBhvr>
                                      <p:to>
                                        <p:strVal val="visible"/>
                                      </p:to>
                                    </p:set>
                                    <p:animEffect transition="in" filter="fade">
                                      <p:cBhvr>
                                        <p:cTn id="27" dur="2000"/>
                                        <p:tgtEl>
                                          <p:spTgt spid="1229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0">
                                            <p:txEl>
                                              <p:pRg st="5" end="5"/>
                                            </p:txEl>
                                          </p:spTgt>
                                        </p:tgtEl>
                                        <p:attrNameLst>
                                          <p:attrName>style.visibility</p:attrName>
                                        </p:attrNameLst>
                                      </p:cBhvr>
                                      <p:to>
                                        <p:strVal val="visible"/>
                                      </p:to>
                                    </p:set>
                                    <p:animEffect transition="in" filter="fade">
                                      <p:cBhvr>
                                        <p:cTn id="32" dur="2000"/>
                                        <p:tgtEl>
                                          <p:spTgt spid="1229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0">
                                            <p:txEl>
                                              <p:pRg st="6" end="6"/>
                                            </p:txEl>
                                          </p:spTgt>
                                        </p:tgtEl>
                                        <p:attrNameLst>
                                          <p:attrName>style.visibility</p:attrName>
                                        </p:attrNameLst>
                                      </p:cBhvr>
                                      <p:to>
                                        <p:strVal val="visible"/>
                                      </p:to>
                                    </p:set>
                                    <p:animEffect transition="in" filter="fade">
                                      <p:cBhvr>
                                        <p:cTn id="37" dur="2000"/>
                                        <p:tgtEl>
                                          <p:spTgt spid="12290">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0">
                                            <p:txEl>
                                              <p:pRg st="7" end="7"/>
                                            </p:txEl>
                                          </p:spTgt>
                                        </p:tgtEl>
                                        <p:attrNameLst>
                                          <p:attrName>style.visibility</p:attrName>
                                        </p:attrNameLst>
                                      </p:cBhvr>
                                      <p:to>
                                        <p:strVal val="visible"/>
                                      </p:to>
                                    </p:set>
                                    <p:animEffect transition="in" filter="fade">
                                      <p:cBhvr>
                                        <p:cTn id="42" dur="2000"/>
                                        <p:tgtEl>
                                          <p:spTgt spid="122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642938" y="428625"/>
            <a:ext cx="77866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eaLnBrk="0" hangingPunct="0">
              <a:defRPr sz="2400" b="1">
                <a:solidFill>
                  <a:schemeClr val="tx1"/>
                </a:solidFill>
                <a:latin typeface="Times New Roman" pitchFamily="18" charset="0"/>
                <a:cs typeface="Times New Roman" pitchFamily="18" charset="0"/>
              </a:defRPr>
            </a:lvl1pPr>
            <a:lvl2pPr marL="742950" indent="-285750" algn="l" rtl="0" eaLnBrk="0" hangingPunct="0">
              <a:defRPr sz="2400" b="1">
                <a:solidFill>
                  <a:schemeClr val="tx1"/>
                </a:solidFill>
                <a:latin typeface="Times New Roman" pitchFamily="18" charset="0"/>
                <a:cs typeface="Times New Roman" pitchFamily="18" charset="0"/>
              </a:defRPr>
            </a:lvl2pPr>
            <a:lvl3pPr marL="1143000" indent="-228600" algn="l" rtl="0" eaLnBrk="0" hangingPunct="0">
              <a:defRPr sz="2400" b="1">
                <a:solidFill>
                  <a:schemeClr val="tx1"/>
                </a:solidFill>
                <a:latin typeface="Times New Roman" pitchFamily="18" charset="0"/>
                <a:cs typeface="Times New Roman" pitchFamily="18" charset="0"/>
              </a:defRPr>
            </a:lvl3pPr>
            <a:lvl4pPr marL="1600200" indent="-228600" algn="l" rtl="0" eaLnBrk="0" hangingPunct="0">
              <a:defRPr sz="2400" b="1">
                <a:solidFill>
                  <a:schemeClr val="tx1"/>
                </a:solidFill>
                <a:latin typeface="Times New Roman" pitchFamily="18" charset="0"/>
                <a:cs typeface="Times New Roman" pitchFamily="18" charset="0"/>
              </a:defRPr>
            </a:lvl4pPr>
            <a:lvl5pPr marL="2057400" indent="-228600" algn="l" rtl="0" eaLnBrk="0" hangingPunct="0">
              <a:defRPr sz="2400" b="1">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algn="r" rtl="1" eaLnBrk="1" hangingPunct="1"/>
            <a:r>
              <a:rPr lang="ar-EG" sz="3200" dirty="0">
                <a:solidFill>
                  <a:schemeClr val="bg2"/>
                </a:solidFill>
              </a:rPr>
              <a:t>مثال آخر :</a:t>
            </a:r>
          </a:p>
          <a:p>
            <a:pPr algn="r" rtl="1" eaLnBrk="1" hangingPunct="1"/>
            <a:r>
              <a:rPr lang="ar-EG" sz="4000" dirty="0">
                <a:cs typeface="PT Bold Heading" pitchFamily="2" charset="-78"/>
              </a:rPr>
              <a:t>أوجد قيمة الوسيط للأعداد التالية:</a:t>
            </a:r>
          </a:p>
          <a:p>
            <a:pPr algn="ctr" rtl="1" eaLnBrk="1" hangingPunct="1"/>
            <a:r>
              <a:rPr lang="ar-EG" sz="4000" dirty="0">
                <a:cs typeface="PT Bold Heading" pitchFamily="2" charset="-78"/>
              </a:rPr>
              <a:t>2، 3، 4، 5، ( 6 ،7 ) ، 8، 9، 10، 13</a:t>
            </a:r>
          </a:p>
          <a:p>
            <a:pPr algn="r" rtl="1" eaLnBrk="1" hangingPunct="1"/>
            <a:r>
              <a:rPr lang="ar-EG" sz="4000" dirty="0">
                <a:cs typeface="PT Bold Heading" pitchFamily="2" charset="-78"/>
              </a:rPr>
              <a:t>الحل: </a:t>
            </a:r>
          </a:p>
          <a:p>
            <a:pPr algn="r" rtl="1" eaLnBrk="1" hangingPunct="1"/>
            <a:r>
              <a:rPr lang="ar-EG" sz="4000" dirty="0">
                <a:cs typeface="PT Bold Heading" pitchFamily="2" charset="-78"/>
              </a:rPr>
              <a:t>نظراً لأن عدد القيم زوجياً </a:t>
            </a:r>
          </a:p>
          <a:p>
            <a:pPr algn="r" rtl="1" eaLnBrk="1" hangingPunct="1"/>
            <a:r>
              <a:rPr lang="ar-EG" sz="4000" dirty="0">
                <a:cs typeface="PT Bold Heading" pitchFamily="2" charset="-78"/>
              </a:rPr>
              <a:t>فإن الوسيط يقع بين القيمتين ( الخامسة، والسادسة)، وفي هذه الحالة نجمع الفئتان الوسيطتان ونقسمهما على 2 لكي نحصل على الوسيط (6 + 7 ) / 2 ) = (2/13) = 6.5</a:t>
            </a:r>
            <a:endParaRPr lang="en-US" sz="4000" dirty="0">
              <a:cs typeface="PT Bold Heading" pitchFamily="2" charset="-78"/>
            </a:endParaRPr>
          </a:p>
        </p:txBody>
      </p:sp>
    </p:spTree>
    <p:extLst>
      <p:ext uri="{BB962C8B-B14F-4D97-AF65-F5344CB8AC3E}">
        <p14:creationId xmlns:p14="http://schemas.microsoft.com/office/powerpoint/2010/main" val="3591339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20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20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20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fade">
                                      <p:cBhvr>
                                        <p:cTn id="22" dur="2000"/>
                                        <p:tgtEl>
                                          <p:spTgt spid="1433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8">
                                            <p:txEl>
                                              <p:pRg st="4" end="4"/>
                                            </p:txEl>
                                          </p:spTgt>
                                        </p:tgtEl>
                                        <p:attrNameLst>
                                          <p:attrName>style.visibility</p:attrName>
                                        </p:attrNameLst>
                                      </p:cBhvr>
                                      <p:to>
                                        <p:strVal val="visible"/>
                                      </p:to>
                                    </p:set>
                                    <p:animEffect transition="in" filter="fade">
                                      <p:cBhvr>
                                        <p:cTn id="27" dur="2000"/>
                                        <p:tgtEl>
                                          <p:spTgt spid="1433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8">
                                            <p:txEl>
                                              <p:pRg st="5" end="5"/>
                                            </p:txEl>
                                          </p:spTgt>
                                        </p:tgtEl>
                                        <p:attrNameLst>
                                          <p:attrName>style.visibility</p:attrName>
                                        </p:attrNameLst>
                                      </p:cBhvr>
                                      <p:to>
                                        <p:strVal val="visible"/>
                                      </p:to>
                                    </p:set>
                                    <p:animEffect transition="in" filter="fade">
                                      <p:cBhvr>
                                        <p:cTn id="32" dur="20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1799</Words>
  <Application>Microsoft Office PowerPoint</Application>
  <PresentationFormat>عرض على الشاشة (3:4)‏</PresentationFormat>
  <Paragraphs>196</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بسم الله الرحمن الرحيم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Mode</vt:lpstr>
      <vt:lpstr>عرض تقديمي في PowerPoint</vt:lpstr>
      <vt:lpstr>عرض تقديمي في PowerPoint</vt:lpstr>
      <vt:lpstr>عرض تقديمي في PowerPoint</vt:lpstr>
      <vt:lpstr>عرض تقديمي في PowerPoint</vt:lpstr>
      <vt:lpstr>عرض تقديمي في PowerPoint</vt:lpstr>
      <vt:lpstr>المدى Range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د محمد صبري</dc:creator>
  <cp:lastModifiedBy>د محمد صبري</cp:lastModifiedBy>
  <cp:revision>4</cp:revision>
  <dcterms:created xsi:type="dcterms:W3CDTF">2020-03-26T14:28:40Z</dcterms:created>
  <dcterms:modified xsi:type="dcterms:W3CDTF">2020-03-26T14:55:44Z</dcterms:modified>
</cp:coreProperties>
</file>